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46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5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522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941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29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66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71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14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7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4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56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11066-3978-4391-A46B-ABC55177D8A5}" type="datetimeFigureOut">
              <a:rPr lang="en-US" smtClean="0"/>
              <a:t>12/18/2018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D4FA-76AE-4080-AA4F-9CBFCC4B9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96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474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677" y="692316"/>
            <a:ext cx="8198864" cy="289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7093" y="4793524"/>
            <a:ext cx="8458201" cy="394773"/>
          </a:xfrm>
        </p:spPr>
        <p:txBody>
          <a:bodyPr>
            <a:normAutofit fontScale="90000"/>
          </a:bodyPr>
          <a:lstStyle/>
          <a:p>
            <a:r>
              <a:rPr lang="en-AU" sz="4000" dirty="0" smtClean="0">
                <a:solidFill>
                  <a:srgbClr val="FF0000"/>
                </a:solidFill>
              </a:rPr>
              <a:t>First Course of Special Machine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422622" y="3564155"/>
            <a:ext cx="6400800" cy="1184318"/>
          </a:xfrm>
          <a:prstGeom prst="rect">
            <a:avLst/>
          </a:prstGeom>
        </p:spPr>
        <p:txBody>
          <a:bodyPr/>
          <a:lstStyle/>
          <a:p>
            <a:r>
              <a:rPr lang="en-AU" sz="4000" dirty="0" smtClean="0"/>
              <a:t>Department of Electrical  Power and Machine Engineering 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1990165" y="5237166"/>
            <a:ext cx="303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By Qasim Al Azze               2018</a:t>
            </a:r>
            <a:endParaRPr lang="en-US" dirty="0"/>
          </a:p>
        </p:txBody>
      </p:sp>
      <p:sp>
        <p:nvSpPr>
          <p:cNvPr id="5" name="AutoShape 2" descr="Image result for machine electric"/>
          <p:cNvSpPr>
            <a:spLocks noChangeAspect="1" noChangeArrowheads="1"/>
          </p:cNvSpPr>
          <p:nvPr/>
        </p:nvSpPr>
        <p:spPr bwMode="auto">
          <a:xfrm>
            <a:off x="188259" y="-92648"/>
            <a:ext cx="368834" cy="195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1373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549563" y="1325826"/>
            <a:ext cx="2431227" cy="1288521"/>
          </a:xfrm>
          <a:custGeom>
            <a:avLst/>
            <a:gdLst/>
            <a:ahLst/>
            <a:cxnLst/>
            <a:rect l="l" t="t" r="r" b="b"/>
            <a:pathLst>
              <a:path w="2009139" h="2009139">
                <a:moveTo>
                  <a:pt x="0" y="0"/>
                </a:moveTo>
                <a:lnTo>
                  <a:pt x="2009013" y="0"/>
                </a:lnTo>
                <a:lnTo>
                  <a:pt x="2009013" y="2009013"/>
                </a:lnTo>
                <a:lnTo>
                  <a:pt x="0" y="2009013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14214" y="3566078"/>
            <a:ext cx="2276011" cy="1275083"/>
          </a:xfrm>
          <a:custGeom>
            <a:avLst/>
            <a:gdLst/>
            <a:ahLst/>
            <a:cxnLst/>
            <a:rect l="l" t="t" r="r" b="b"/>
            <a:pathLst>
              <a:path w="1880870" h="1988184">
                <a:moveTo>
                  <a:pt x="0" y="0"/>
                </a:moveTo>
                <a:lnTo>
                  <a:pt x="1880743" y="0"/>
                </a:lnTo>
                <a:lnTo>
                  <a:pt x="1880743" y="1988058"/>
                </a:lnTo>
                <a:lnTo>
                  <a:pt x="0" y="1988058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30660" y="1975788"/>
            <a:ext cx="2087598" cy="1215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513755" y="1017460"/>
            <a:ext cx="6116491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75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full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speed,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centrifugal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switch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opens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cuts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both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 capacitor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from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supply,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thus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leaving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only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across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lines. </a:t>
            </a:r>
            <a:r>
              <a:rPr sz="1000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50500" y="1212937"/>
            <a:ext cx="3381743" cy="17184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36.12, current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drawn by the main winding lags the  supply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large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angle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whereas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leads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by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certain angle. The two currents are out of phase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  each other by about 80º (for a 200-W 50-Hz motor) as  compared to nearly 30º for a split-phase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resultant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i="1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almost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phase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V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 shown in Fig.</a:t>
            </a:r>
            <a:r>
              <a:rPr sz="1000" spc="-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36.12.</a:t>
            </a:r>
            <a:endParaRPr sz="1000">
              <a:latin typeface="Times New Roman"/>
              <a:cs typeface="Times New Roman"/>
            </a:endParaRPr>
          </a:p>
          <a:p>
            <a:pPr marL="12700" marR="1878330" algn="just">
              <a:lnSpc>
                <a:spcPct val="100000"/>
              </a:lnSpc>
              <a:spcBef>
                <a:spcPts val="190"/>
              </a:spcBef>
            </a:pP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Since the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torque 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developed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by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 split-phase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  is proportional to 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the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sine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of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angle between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s  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and   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spc="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   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it </a:t>
            </a:r>
            <a:r>
              <a:rPr sz="1000" spc="1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250500" y="2596918"/>
            <a:ext cx="110803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obvious that</a:t>
            </a:r>
            <a:r>
              <a:rPr sz="1000" spc="2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513755" y="2694656"/>
            <a:ext cx="383510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increase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angle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(from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30º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80º)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alone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increases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513755" y="2792395"/>
            <a:ext cx="3837406" cy="7950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nearly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twice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developed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standard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split-  phase induction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Other improvements in motor design  have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made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possible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increase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starting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torque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value  as high as 350 to 450 per</a:t>
            </a:r>
            <a:r>
              <a:rPr sz="1000" spc="-1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cent.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00000"/>
              </a:lnSpc>
              <a:spcBef>
                <a:spcPts val="190"/>
              </a:spcBef>
            </a:pP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Typical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performance curve of such a motor is shown in  Fig.</a:t>
            </a:r>
            <a:r>
              <a:rPr sz="1000" spc="-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36.13.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51745" y="3480150"/>
            <a:ext cx="3681421" cy="24032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2700" algn="just">
              <a:lnSpc>
                <a:spcPct val="100000"/>
              </a:lnSpc>
            </a:pPr>
            <a:r>
              <a:rPr sz="1100" b="1" spc="25" dirty="0">
                <a:solidFill>
                  <a:srgbClr val="ED1C24"/>
                </a:solidFill>
                <a:latin typeface="Arial"/>
                <a:cs typeface="Arial"/>
              </a:rPr>
              <a:t>36.5. </a:t>
            </a:r>
            <a:r>
              <a:rPr sz="1100" b="1" spc="30" dirty="0">
                <a:solidFill>
                  <a:srgbClr val="ED1C24"/>
                </a:solidFill>
                <a:latin typeface="Arial"/>
                <a:cs typeface="Arial"/>
              </a:rPr>
              <a:t>Equivalent </a:t>
            </a:r>
            <a:r>
              <a:rPr sz="1100" b="1" spc="10" dirty="0">
                <a:solidFill>
                  <a:srgbClr val="ED1C24"/>
                </a:solidFill>
                <a:latin typeface="Arial"/>
                <a:cs typeface="Arial"/>
              </a:rPr>
              <a:t>Circuit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of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a </a:t>
            </a:r>
            <a:r>
              <a:rPr sz="1100" b="1" spc="20" dirty="0">
                <a:solidFill>
                  <a:srgbClr val="ED1C24"/>
                </a:solidFill>
                <a:latin typeface="Arial"/>
                <a:cs typeface="Arial"/>
              </a:rPr>
              <a:t>Single- </a:t>
            </a:r>
            <a:r>
              <a:rPr sz="1100" b="1" spc="30" dirty="0">
                <a:solidFill>
                  <a:srgbClr val="ED1C24"/>
                </a:solidFill>
                <a:latin typeface="Arial"/>
                <a:cs typeface="Arial"/>
              </a:rPr>
              <a:t>phase 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Induction </a:t>
            </a:r>
            <a:r>
              <a:rPr sz="1100" b="1" spc="-20" dirty="0">
                <a:solidFill>
                  <a:srgbClr val="ED1C24"/>
                </a:solidFill>
                <a:latin typeface="Arial"/>
                <a:cs typeface="Arial"/>
              </a:rPr>
              <a:t>Motor–Without 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Core</a:t>
            </a:r>
            <a:r>
              <a:rPr sz="1100" b="1" spc="15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65" dirty="0">
                <a:solidFill>
                  <a:srgbClr val="ED1C24"/>
                </a:solidFill>
                <a:latin typeface="Arial"/>
                <a:cs typeface="Arial"/>
              </a:rPr>
              <a:t>Loss</a:t>
            </a:r>
            <a:endParaRPr sz="1100">
              <a:latin typeface="Arial"/>
              <a:cs typeface="Arial"/>
            </a:endParaRPr>
          </a:p>
          <a:p>
            <a:pPr marL="12700" marR="5080" indent="54610" algn="just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may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looked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upon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consisting</a:t>
            </a:r>
            <a:r>
              <a:rPr sz="100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  two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motors,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having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common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winding,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their 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respective rotors revolving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in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opposite directions. 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The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equivalent circuit of such a motor based on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double-field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revolving theory is shown in Fig. 36.14. Here, the single-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phase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imagined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made-up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one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stator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ii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two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imaginary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rotors.</a:t>
            </a:r>
            <a:r>
              <a:rPr sz="1000" spc="1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impedance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Z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X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 The impedance of each rotor is 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jx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)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where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represent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half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actual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values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stator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terms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e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stands for half the standstill reactance of the 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rotor,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referred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stator).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Since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iron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neglected,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exciting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branch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consisting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exciting</a:t>
            </a:r>
            <a:r>
              <a:rPr sz="1000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reactance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only.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 rotor has been assigned half the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magnetising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</a:t>
            </a:r>
            <a:r>
              <a:rPr sz="1000" b="1" dirty="0">
                <a:solidFill>
                  <a:srgbClr val="ED1C24"/>
                </a:solidFill>
                <a:latin typeface="Times New Roman"/>
                <a:cs typeface="Times New Roman"/>
              </a:rPr>
              <a:t>*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e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represents half the actual reactance).</a:t>
            </a:r>
            <a:r>
              <a:rPr sz="1000" spc="-1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513755" y="5106848"/>
            <a:ext cx="24688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impedance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‘forward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running’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790380" y="5341420"/>
            <a:ext cx="3941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 </a:t>
            </a:r>
            <a:r>
              <a:rPr sz="1050" i="1" spc="9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033502" y="5319267"/>
            <a:ext cx="126017" cy="0"/>
          </a:xfrm>
          <a:custGeom>
            <a:avLst/>
            <a:gdLst/>
            <a:ahLst/>
            <a:cxnLst/>
            <a:rect l="l" t="t" r="r" b="b"/>
            <a:pathLst>
              <a:path w="104139">
                <a:moveTo>
                  <a:pt x="0" y="0"/>
                </a:moveTo>
                <a:lnTo>
                  <a:pt x="10363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20410" y="5411141"/>
            <a:ext cx="1084984" cy="0"/>
          </a:xfrm>
          <a:custGeom>
            <a:avLst/>
            <a:gdLst/>
            <a:ahLst/>
            <a:cxnLst/>
            <a:rect l="l" t="t" r="r" b="b"/>
            <a:pathLst>
              <a:path w="896620">
                <a:moveTo>
                  <a:pt x="0" y="0"/>
                </a:moveTo>
                <a:lnTo>
                  <a:pt x="89611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4073459" y="5254459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93147" y="5307238"/>
            <a:ext cx="10834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641885" y="5401374"/>
            <a:ext cx="14906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u="sng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00" i="1" u="sng" spc="-1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67740" y="5508921"/>
            <a:ext cx="9144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929538" y="5210487"/>
            <a:ext cx="7837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r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645614" y="5261307"/>
            <a:ext cx="37421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j x  </a:t>
            </a:r>
            <a:r>
              <a:rPr sz="1500" i="1" spc="3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198771" y="5261307"/>
            <a:ext cx="51483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 indent="-137160">
              <a:lnSpc>
                <a:spcPct val="100000"/>
              </a:lnSpc>
              <a:buFont typeface="Symbol"/>
              <a:buChar char=""/>
              <a:tabLst>
                <a:tab pos="150495" algn="l"/>
              </a:tabLst>
            </a:pP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i="1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-15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52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929538" y="5314097"/>
            <a:ext cx="7837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85470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689895" y="5454160"/>
            <a:ext cx="100814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" baseline="27777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319656" y="3199639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36.13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362071" y="4872927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36.14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513755" y="5609225"/>
            <a:ext cx="4644998" cy="39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impedance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‘backward’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rotor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15240">
              <a:lnSpc>
                <a:spcPct val="100000"/>
              </a:lnSpc>
              <a:spcBef>
                <a:spcPts val="795"/>
              </a:spcBef>
              <a:tabLst>
                <a:tab pos="243840" algn="l"/>
              </a:tabLst>
            </a:pPr>
            <a:r>
              <a:rPr sz="900" b="1" dirty="0">
                <a:solidFill>
                  <a:srgbClr val="ED1C24"/>
                </a:solidFill>
                <a:latin typeface="Times New Roman"/>
                <a:cs typeface="Times New Roman"/>
              </a:rPr>
              <a:t>*	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fact,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full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values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capital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letters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half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values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by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small</a:t>
            </a:r>
            <a:r>
              <a:rPr sz="9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00" dirty="0">
                <a:solidFill>
                  <a:srgbClr val="231F20"/>
                </a:solidFill>
                <a:latin typeface="Times New Roman"/>
                <a:cs typeface="Times New Roman"/>
              </a:rPr>
              <a:t>letters.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547563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1754110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1960658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2167205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73752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2580298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2786844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2993391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99939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406486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3609345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69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3812202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015061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4217919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4420778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623636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4826494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5029354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5232211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5435071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637928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840787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043646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46504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449363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652221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855079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7057939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7260796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5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7463656" y="5749317"/>
            <a:ext cx="155217" cy="0"/>
          </a:xfrm>
          <a:custGeom>
            <a:avLst/>
            <a:gdLst/>
            <a:ahLst/>
            <a:cxnLst/>
            <a:rect l="l" t="t" r="r" b="b"/>
            <a:pathLst>
              <a:path w="128270">
                <a:moveTo>
                  <a:pt x="0" y="0"/>
                </a:moveTo>
                <a:lnTo>
                  <a:pt x="128016" y="0"/>
                </a:lnTo>
              </a:path>
            </a:pathLst>
          </a:custGeom>
          <a:ln w="12192">
            <a:solidFill>
              <a:srgbClr val="005A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1635284" y="3700965"/>
            <a:ext cx="2062562" cy="11030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1613648" y="1361418"/>
            <a:ext cx="2228192" cy="101403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1549563" y="1325826"/>
            <a:ext cx="2431227" cy="19389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9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000">
              <a:latin typeface="Times New Roman"/>
              <a:cs typeface="Times New Roman"/>
            </a:endParaRPr>
          </a:p>
          <a:p>
            <a:pPr marL="120014">
              <a:lnSpc>
                <a:spcPct val="100000"/>
              </a:lnSpc>
            </a:pPr>
            <a:r>
              <a:rPr sz="800" spc="-5" dirty="0">
                <a:solidFill>
                  <a:srgbClr val="231F20"/>
                </a:solidFill>
                <a:latin typeface="Arial"/>
                <a:cs typeface="Arial"/>
              </a:rPr>
              <a:t>Capacitor start/capacitor-run</a:t>
            </a:r>
            <a:r>
              <a:rPr sz="800" spc="75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spc="-10" dirty="0">
                <a:solidFill>
                  <a:srgbClr val="231F20"/>
                </a:solidFill>
                <a:latin typeface="Arial"/>
                <a:cs typeface="Arial"/>
              </a:rPr>
              <a:t>motor.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1775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1090" y="840716"/>
            <a:ext cx="1310896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683895">
              <a:lnSpc>
                <a:spcPts val="1370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1374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203474" y="845440"/>
            <a:ext cx="15952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Electrical</a:t>
            </a:r>
            <a:r>
              <a:rPr sz="1000" b="1" spc="-235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rgbClr val="005AAA"/>
                </a:solidFill>
                <a:latin typeface="Arial"/>
                <a:cs typeface="Arial"/>
              </a:rPr>
              <a:t>Technology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99247" y="977713"/>
            <a:ext cx="3095129" cy="0"/>
          </a:xfrm>
          <a:custGeom>
            <a:avLst/>
            <a:gdLst/>
            <a:ahLst/>
            <a:cxnLst/>
            <a:rect l="l" t="t" r="r" b="b"/>
            <a:pathLst>
              <a:path w="2557780">
                <a:moveTo>
                  <a:pt x="0" y="0"/>
                </a:moveTo>
                <a:lnTo>
                  <a:pt x="2557272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510373" y="2924667"/>
            <a:ext cx="6140311" cy="1499475"/>
          </a:xfrm>
          <a:custGeom>
            <a:avLst/>
            <a:gdLst/>
            <a:ahLst/>
            <a:cxnLst/>
            <a:rect l="l" t="t" r="r" b="b"/>
            <a:pathLst>
              <a:path w="5074285" h="2338070">
                <a:moveTo>
                  <a:pt x="0" y="0"/>
                </a:moveTo>
                <a:lnTo>
                  <a:pt x="5074158" y="0"/>
                </a:lnTo>
                <a:lnTo>
                  <a:pt x="5074158" y="2337942"/>
                </a:lnTo>
                <a:lnTo>
                  <a:pt x="0" y="2337942"/>
                </a:lnTo>
                <a:lnTo>
                  <a:pt x="0" y="0"/>
                </a:lnTo>
                <a:close/>
              </a:path>
            </a:pathLst>
          </a:custGeom>
          <a:solidFill>
            <a:srgbClr val="E3F2E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3188259" y="1243237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834333" y="1145823"/>
            <a:ext cx="32503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22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454433" y="1358893"/>
            <a:ext cx="321193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4202532" y="1346886"/>
            <a:ext cx="434916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01625" algn="l"/>
              </a:tabLst>
            </a:pP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 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29613" y="1036735"/>
            <a:ext cx="12909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450090" y="1089471"/>
            <a:ext cx="37344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  </a:t>
            </a:r>
            <a:r>
              <a:rPr sz="95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32163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endParaRPr sz="1425" baseline="32163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198790" y="1089791"/>
            <a:ext cx="51329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860" indent="-137160">
              <a:lnSpc>
                <a:spcPct val="100000"/>
              </a:lnSpc>
              <a:buFont typeface="Symbol"/>
              <a:buChar char=""/>
              <a:tabLst>
                <a:tab pos="149860" algn="l"/>
              </a:tabLst>
            </a:pPr>
            <a:r>
              <a:rPr sz="9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50" i="1" spc="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35087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1425" baseline="35087">
              <a:latin typeface="Symbol"/>
              <a:cs typeface="Symbo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534461" y="1113457"/>
            <a:ext cx="17750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2923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425" baseline="2923">
              <a:latin typeface="Symbol"/>
              <a:cs typeface="Symbo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597665" y="1144531"/>
            <a:ext cx="56554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i="1" spc="-7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425" spc="15" baseline="23391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425" spc="15" baseline="2339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22" baseline="2923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15" baseline="2923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425" baseline="2923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103427" y="1158091"/>
            <a:ext cx="160903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3400" algn="l"/>
                <a:tab pos="1268095" algn="l"/>
              </a:tabLst>
            </a:pPr>
            <a:r>
              <a:rPr sz="1500" i="1" baseline="-25000" dirty="0">
                <a:solidFill>
                  <a:srgbClr val="231F20"/>
                </a:solidFill>
                <a:latin typeface="Times New Roman"/>
                <a:cs typeface="Times New Roman"/>
              </a:rPr>
              <a:t>Z </a:t>
            </a:r>
            <a:r>
              <a:rPr sz="1500" i="1" spc="-112" baseline="-25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baseline="-25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500" spc="-89" baseline="-25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u="sng" spc="5" dirty="0">
                <a:solidFill>
                  <a:srgbClr val="231F20"/>
                </a:solidFill>
                <a:latin typeface="Symbol"/>
                <a:cs typeface="Symbol"/>
              </a:rPr>
              <a:t></a:t>
            </a:r>
            <a:r>
              <a:rPr sz="950" u="sng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u="sng" spc="1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950" u="sng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u="sng" spc="1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950">
              <a:latin typeface="Symbol"/>
              <a:cs typeface="Symbo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15291" y="1300976"/>
            <a:ext cx="88212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9225" indent="-136525">
              <a:lnSpc>
                <a:spcPct val="100000"/>
              </a:lnSpc>
              <a:buFont typeface="Symbol"/>
              <a:buChar char=""/>
              <a:tabLst>
                <a:tab pos="149860" algn="l"/>
              </a:tabLst>
            </a:pPr>
            <a:r>
              <a:rPr sz="9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950" spc="4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5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x  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950" i="1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446380" y="1247758"/>
            <a:ext cx="333487" cy="3180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950" i="1" spc="-4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185"/>
              </a:spcBef>
            </a:pP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3755" y="1470967"/>
            <a:ext cx="6109575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runs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(2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).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Under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standstill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conditions,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6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but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under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conditions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endParaRPr sz="1050" baseline="-23809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almost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to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95%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applied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voltage.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811126" y="1731930"/>
            <a:ext cx="59013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59079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f	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3    </a:t>
            </a:r>
            <a:r>
              <a:rPr sz="7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790380" y="1682083"/>
            <a:ext cx="584217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The forward torque in synchronous watts is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     </a:t>
            </a:r>
            <a:r>
              <a:rPr sz="1000" i="1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Similarly,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backward torque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513755" y="1779822"/>
            <a:ext cx="116259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605963" y="1829669"/>
            <a:ext cx="1337022" cy="256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819"/>
              </a:lnSpc>
              <a:tabLst>
                <a:tab pos="234950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b	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5   </a:t>
            </a:r>
            <a:r>
              <a:rPr sz="700" spc="1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165100">
              <a:lnSpc>
                <a:spcPts val="118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total torque</a:t>
            </a:r>
            <a:r>
              <a:rPr sz="1000" spc="-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538650" y="1895153"/>
            <a:ext cx="84370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13755" y="2076622"/>
            <a:ext cx="6119564" cy="1182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459105" algn="l"/>
              </a:tabLst>
            </a:pP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36.6.	</a:t>
            </a:r>
            <a:r>
              <a:rPr sz="1100" b="1" dirty="0">
                <a:solidFill>
                  <a:srgbClr val="ED1C24"/>
                </a:solidFill>
                <a:latin typeface="Arial"/>
                <a:cs typeface="Arial"/>
              </a:rPr>
              <a:t>Equivalent </a:t>
            </a:r>
            <a:r>
              <a:rPr sz="1100" b="1" spc="-30" dirty="0">
                <a:solidFill>
                  <a:srgbClr val="ED1C24"/>
                </a:solidFill>
                <a:latin typeface="Arial"/>
                <a:cs typeface="Arial"/>
              </a:rPr>
              <a:t>Circuit–With </a:t>
            </a:r>
            <a:r>
              <a:rPr sz="1100" b="1" spc="5" dirty="0">
                <a:solidFill>
                  <a:srgbClr val="ED1C24"/>
                </a:solidFill>
                <a:latin typeface="Arial"/>
                <a:cs typeface="Arial"/>
              </a:rPr>
              <a:t>Core</a:t>
            </a:r>
            <a:r>
              <a:rPr sz="1100" b="1" spc="40" dirty="0">
                <a:solidFill>
                  <a:srgbClr val="ED1C24"/>
                </a:solidFill>
                <a:latin typeface="Arial"/>
                <a:cs typeface="Arial"/>
              </a:rPr>
              <a:t> </a:t>
            </a:r>
            <a:r>
              <a:rPr sz="1100" b="1" spc="-65" dirty="0">
                <a:solidFill>
                  <a:srgbClr val="ED1C24"/>
                </a:solidFill>
                <a:latin typeface="Arial"/>
                <a:cs typeface="Arial"/>
              </a:rPr>
              <a:t>Loss</a:t>
            </a:r>
            <a:endParaRPr sz="1100">
              <a:latin typeface="Arial"/>
              <a:cs typeface="Arial"/>
            </a:endParaRPr>
          </a:p>
          <a:p>
            <a:pPr marL="12700" marR="8255" indent="228600" algn="just">
              <a:lnSpc>
                <a:spcPct val="100000"/>
              </a:lnSpc>
              <a:spcBef>
                <a:spcPts val="53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 core loss can be represented by an equivalent resistance which may be connected either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in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parallel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or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series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magnetising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reactance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36.15.</a:t>
            </a:r>
            <a:endParaRPr sz="1000">
              <a:latin typeface="Times New Roman"/>
              <a:cs typeface="Times New Roman"/>
            </a:endParaRPr>
          </a:p>
          <a:p>
            <a:pPr marL="12700" marR="5080" indent="228600" algn="just">
              <a:lnSpc>
                <a:spcPct val="100000"/>
              </a:lnSpc>
              <a:spcBef>
                <a:spcPts val="19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under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running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conditions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very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high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(and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8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correspondingly,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low)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most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iron  loss takes place in the ‘forward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motor’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consisting of the common stator and forward-running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rotor.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Core-loss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r>
              <a:rPr sz="1050" i="1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core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loss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6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00" spc="4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Hence,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half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value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core-loss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equivalent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resistance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1050" i="1" spc="-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spc="-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spc="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w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.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shown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Fig.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36.15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(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),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has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been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connected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parallel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with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50" i="1" spc="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in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each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rotor.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276318" y="4458515"/>
            <a:ext cx="591671" cy="12311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Fig.</a:t>
            </a:r>
            <a:r>
              <a:rPr sz="800" b="1" spc="-90" dirty="0">
                <a:solidFill>
                  <a:srgbClr val="231F20"/>
                </a:solidFill>
                <a:latin typeface="Arial"/>
                <a:cs typeface="Arial"/>
              </a:rPr>
              <a:t> </a:t>
            </a:r>
            <a:r>
              <a:rPr sz="800" b="1" spc="-5" dirty="0">
                <a:solidFill>
                  <a:srgbClr val="231F20"/>
                </a:solidFill>
                <a:latin typeface="Arial"/>
                <a:cs typeface="Arial"/>
              </a:rPr>
              <a:t>36.15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502998" y="4572950"/>
            <a:ext cx="6146458" cy="1561838"/>
          </a:xfrm>
          <a:prstGeom prst="rect">
            <a:avLst/>
          </a:prstGeom>
          <a:solidFill>
            <a:srgbClr val="FFEFE0"/>
          </a:solidFill>
        </p:spPr>
        <p:txBody>
          <a:bodyPr vert="horz" wrap="square" lIns="0" tIns="24765" rIns="0" bIns="0" rtlCol="0">
            <a:spAutoFit/>
          </a:bodyPr>
          <a:lstStyle/>
          <a:p>
            <a:pPr marL="21590" marR="19685" indent="228600" algn="just">
              <a:lnSpc>
                <a:spcPct val="100000"/>
              </a:lnSpc>
              <a:spcBef>
                <a:spcPts val="195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Example 36.1.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Discuss the revolving field theory of single-phase induction motors. Find the  mechanical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power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output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slip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0.05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185-W,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4-pole,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110-V,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60-Hz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single-phase</a:t>
            </a:r>
            <a:r>
              <a:rPr sz="1000" i="1" spc="-5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induction 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whose constants are given</a:t>
            </a:r>
            <a:r>
              <a:rPr sz="1000" i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below:</a:t>
            </a:r>
            <a:endParaRPr sz="10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215"/>
              </a:spcBef>
              <a:tabLst>
                <a:tab pos="3013710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Resistance of the stator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winding	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1.86</a:t>
            </a:r>
            <a:r>
              <a:rPr sz="1000" i="1" spc="2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ohm</a:t>
            </a:r>
            <a:endParaRPr sz="1000">
              <a:latin typeface="Times New Roman"/>
              <a:cs typeface="Times New Roman"/>
            </a:endParaRPr>
          </a:p>
          <a:p>
            <a:pPr marL="250190" marR="1229360">
              <a:lnSpc>
                <a:spcPct val="115999"/>
              </a:lnSpc>
              <a:tabLst>
                <a:tab pos="2992755" algn="l"/>
                <a:tab pos="3014345" algn="l"/>
              </a:tabLst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Reactance of the stator</a:t>
            </a:r>
            <a:r>
              <a:rPr sz="1000" i="1" spc="7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		X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i="1" spc="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2.56</a:t>
            </a:r>
            <a:r>
              <a:rPr sz="10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ohm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Magnetizing reactance of the stator</a:t>
            </a:r>
            <a:r>
              <a:rPr sz="1000" i="1" spc="6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main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winding	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 53.5</a:t>
            </a:r>
            <a:r>
              <a:rPr sz="1000" i="1" spc="-11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ohm</a:t>
            </a:r>
            <a:endParaRPr sz="10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215"/>
              </a:spcBef>
              <a:tabLst>
                <a:tab pos="3014345" algn="l"/>
              </a:tabLst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 resistance</a:t>
            </a:r>
            <a:r>
              <a:rPr sz="1000" i="1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i="1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standstill	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 3.56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ohm</a:t>
            </a:r>
            <a:endParaRPr sz="1000">
              <a:latin typeface="Times New Roman"/>
              <a:cs typeface="Times New Roman"/>
            </a:endParaRPr>
          </a:p>
          <a:p>
            <a:pPr marL="250190">
              <a:lnSpc>
                <a:spcPct val="100000"/>
              </a:lnSpc>
              <a:spcBef>
                <a:spcPts val="190"/>
              </a:spcBef>
              <a:tabLst>
                <a:tab pos="3013710" algn="l"/>
              </a:tabLst>
            </a:pP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Rotor reactance</a:t>
            </a:r>
            <a:r>
              <a:rPr sz="1000" i="1" spc="1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at</a:t>
            </a:r>
            <a:r>
              <a:rPr sz="1000" i="1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standstill	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 2.56</a:t>
            </a: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ohm</a:t>
            </a:r>
            <a:endParaRPr sz="1000">
              <a:latin typeface="Times New Roman"/>
              <a:cs typeface="Times New Roman"/>
            </a:endParaRPr>
          </a:p>
          <a:p>
            <a:pPr marL="3020695">
              <a:lnSpc>
                <a:spcPct val="100000"/>
              </a:lnSpc>
              <a:spcBef>
                <a:spcPts val="190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(Elect. Machines, Nagpur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spc="5" dirty="0">
                <a:solidFill>
                  <a:srgbClr val="EC008C"/>
                </a:solidFill>
                <a:latin typeface="Times New Roman"/>
                <a:cs typeface="Times New Roman"/>
              </a:rPr>
              <a:t>1991)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790380" y="5615089"/>
            <a:ext cx="5028432" cy="333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Solution.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Here,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53.5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hence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53.5/2 = 26.7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15"/>
              </a:spcBef>
              <a:tabLst>
                <a:tab pos="746760" algn="l"/>
              </a:tabLst>
            </a:pP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Similarly,	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2 = 3.56 / 2 = 1.78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and 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2 = 2.56 / 2 = 1.28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038306" y="2990797"/>
            <a:ext cx="2072338" cy="13970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293585" y="2980485"/>
            <a:ext cx="1981700" cy="13970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53057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68679" y="977713"/>
            <a:ext cx="3087445" cy="0"/>
          </a:xfrm>
          <a:custGeom>
            <a:avLst/>
            <a:gdLst/>
            <a:ahLst/>
            <a:cxnLst/>
            <a:rect l="l" t="t" r="r" b="b"/>
            <a:pathLst>
              <a:path w="2551429">
                <a:moveTo>
                  <a:pt x="0" y="0"/>
                </a:moveTo>
                <a:lnTo>
                  <a:pt x="2551176" y="0"/>
                </a:lnTo>
              </a:path>
            </a:pathLst>
          </a:custGeom>
          <a:ln w="12192">
            <a:solidFill>
              <a:srgbClr val="F7931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408638" y="845440"/>
            <a:ext cx="15437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dirty="0">
                <a:solidFill>
                  <a:srgbClr val="005AAA"/>
                </a:solidFill>
                <a:latin typeface="Arial"/>
                <a:cs typeface="Arial"/>
              </a:rPr>
              <a:t>Single-phase</a:t>
            </a:r>
            <a:r>
              <a:rPr sz="1000" b="1" spc="-70" dirty="0">
                <a:solidFill>
                  <a:srgbClr val="005AAA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005AAA"/>
                </a:solidFill>
                <a:latin typeface="Arial"/>
                <a:cs typeface="Arial"/>
              </a:rPr>
              <a:t>Motors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769" y="842426"/>
            <a:ext cx="1307823" cy="179536"/>
          </a:xfrm>
          <a:prstGeom prst="rect">
            <a:avLst/>
          </a:prstGeom>
          <a:solidFill>
            <a:srgbClr val="FEE2C8"/>
          </a:solidFill>
        </p:spPr>
        <p:txBody>
          <a:bodyPr vert="horz" wrap="square" lIns="0" tIns="0" rIns="0" bIns="0" rtlCol="0">
            <a:spAutoFit/>
          </a:bodyPr>
          <a:lstStyle/>
          <a:p>
            <a:pPr marL="54610">
              <a:lnSpc>
                <a:spcPts val="1375"/>
              </a:lnSpc>
            </a:pPr>
            <a:r>
              <a:rPr sz="1200" b="1" spc="5" dirty="0">
                <a:solidFill>
                  <a:srgbClr val="231F20"/>
                </a:solidFill>
                <a:latin typeface="Arial"/>
                <a:cs typeface="Arial"/>
              </a:rPr>
              <a:t>1375</a:t>
            </a:r>
            <a:endParaRPr sz="1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90380" y="1142565"/>
            <a:ext cx="1636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480099" y="1192413"/>
            <a:ext cx="6070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402642" y="1142565"/>
            <a:ext cx="33502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Z 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251576" y="1108682"/>
            <a:ext cx="122176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864301" y="1304160"/>
            <a:ext cx="122176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3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838481" y="1200557"/>
            <a:ext cx="1081142" cy="0"/>
          </a:xfrm>
          <a:custGeom>
            <a:avLst/>
            <a:gdLst/>
            <a:ahLst/>
            <a:cxnLst/>
            <a:rect l="l" t="t" r="r" b="b"/>
            <a:pathLst>
              <a:path w="893444">
                <a:moveTo>
                  <a:pt x="0" y="0"/>
                </a:moveTo>
                <a:lnTo>
                  <a:pt x="893063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380206" y="1114547"/>
            <a:ext cx="122176" cy="0"/>
          </a:xfrm>
          <a:custGeom>
            <a:avLst/>
            <a:gdLst/>
            <a:ahLst/>
            <a:cxnLst/>
            <a:rect l="l" t="t" r="r" b="b"/>
            <a:pathLst>
              <a:path w="100964">
                <a:moveTo>
                  <a:pt x="0" y="0"/>
                </a:moveTo>
                <a:lnTo>
                  <a:pt x="100584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365452" y="1200557"/>
            <a:ext cx="1859536" cy="0"/>
          </a:xfrm>
          <a:custGeom>
            <a:avLst/>
            <a:gdLst/>
            <a:ahLst/>
            <a:cxnLst/>
            <a:rect l="l" t="t" r="r" b="b"/>
            <a:pathLst>
              <a:path w="1536700">
                <a:moveTo>
                  <a:pt x="0" y="0"/>
                </a:moveTo>
                <a:lnTo>
                  <a:pt x="153619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4984551" y="1262823"/>
            <a:ext cx="694637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14984" algn="l"/>
              </a:tabLst>
            </a:pPr>
            <a:r>
              <a:rPr sz="700" spc="10" dirty="0">
                <a:solidFill>
                  <a:srgbClr val="231F20"/>
                </a:solidFill>
                <a:latin typeface="Times New Roman"/>
                <a:cs typeface="Times New Roman"/>
              </a:rPr>
              <a:t>2	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32021" y="1190477"/>
            <a:ext cx="110650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863684" y="1050105"/>
            <a:ext cx="1828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-10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398027" y="1110688"/>
            <a:ext cx="9297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56290" y="1192810"/>
            <a:ext cx="12678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1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5998644" y="1038996"/>
            <a:ext cx="23590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15" baseline="-1111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500" i="1" spc="195" baseline="-1111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Symbol"/>
                <a:cs typeface="Symbol"/>
              </a:rPr>
              <a:t>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151482" y="1001843"/>
            <a:ext cx="766867" cy="1563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spc="-89" baseline="555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89" baseline="-15873" dirty="0">
                <a:solidFill>
                  <a:srgbClr val="231F20"/>
                </a:solidFill>
                <a:latin typeface="Times New Roman"/>
                <a:cs typeface="Times New Roman"/>
              </a:rPr>
              <a:t>2   </a:t>
            </a:r>
            <a:r>
              <a:rPr sz="1500" spc="22" baseline="-33333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500" spc="22" baseline="-33333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500" i="1" spc="7" baseline="-33333" dirty="0">
                <a:solidFill>
                  <a:srgbClr val="231F20"/>
                </a:solidFill>
                <a:latin typeface="Times New Roman"/>
                <a:cs typeface="Times New Roman"/>
              </a:rPr>
              <a:t>j  </a:t>
            </a:r>
            <a:r>
              <a:rPr sz="1500" i="1" spc="15" baseline="-33333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500" i="1" spc="-120" baseline="-3333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72171" y="1055988"/>
            <a:ext cx="15360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-89" baseline="36111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89" baseline="31746" dirty="0">
                <a:solidFill>
                  <a:srgbClr val="231F20"/>
                </a:solidFill>
                <a:latin typeface="Times New Roman"/>
                <a:cs typeface="Times New Roman"/>
              </a:rPr>
              <a:t>2 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.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x   </a:t>
            </a: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spc="37" baseline="11111" dirty="0">
                <a:solidFill>
                  <a:srgbClr val="231F20"/>
                </a:solidFill>
                <a:latin typeface="Symbol"/>
                <a:cs typeface="Symbol"/>
              </a:rPr>
              <a:t>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25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spc="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011220" y="1074149"/>
            <a:ext cx="35116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500" spc="15" baseline="-8333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500" spc="165" baseline="-833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spc="15" baseline="-22222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500" baseline="-22222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52574" y="1074129"/>
            <a:ext cx="1659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1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15" baseline="-8333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500" baseline="-8333">
              <a:latin typeface="Symbol"/>
              <a:cs typeface="Symbo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696752" y="1080012"/>
            <a:ext cx="15375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47980" algn="l"/>
                <a:tab pos="988060" algn="l"/>
              </a:tabLst>
            </a:pPr>
            <a:r>
              <a:rPr sz="7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m	</a:t>
            </a:r>
            <a:r>
              <a:rPr sz="1500" spc="15" baseline="-11111" dirty="0">
                <a:solidFill>
                  <a:srgbClr val="231F20"/>
                </a:solidFill>
                <a:latin typeface="Symbol"/>
                <a:cs typeface="Symbol"/>
              </a:rPr>
              <a:t></a:t>
            </a:r>
            <a:r>
              <a:rPr sz="1500" spc="15" baseline="-1111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217" baseline="-1111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spc="10" dirty="0">
                <a:solidFill>
                  <a:srgbClr val="231F20"/>
                </a:solidFill>
                <a:latin typeface="Times New Roman"/>
                <a:cs typeface="Times New Roman"/>
              </a:rPr>
              <a:t>2	2    0</a:t>
            </a:r>
            <a:r>
              <a:rPr sz="700" spc="-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15" baseline="-11111" dirty="0">
                <a:solidFill>
                  <a:srgbClr val="231F20"/>
                </a:solidFill>
                <a:latin typeface="Symbol"/>
                <a:cs typeface="Symbol"/>
              </a:rPr>
              <a:t></a:t>
            </a:r>
            <a:endParaRPr sz="1500" baseline="-11111">
              <a:latin typeface="Symbol"/>
              <a:cs typeface="Symbo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018223" y="1141957"/>
            <a:ext cx="24896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888651" y="1214328"/>
            <a:ext cx="8022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1050" spc="22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44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882184" y="1247537"/>
            <a:ext cx="103888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i="1" spc="15" baseline="-36111" dirty="0">
                <a:solidFill>
                  <a:srgbClr val="231F20"/>
                </a:solidFill>
                <a:latin typeface="Times New Roman"/>
                <a:cs typeface="Times New Roman"/>
              </a:rPr>
              <a:t>s  </a:t>
            </a: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30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2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30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1000" spc="2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865529" y="1192413"/>
            <a:ext cx="711542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83845" algn="l"/>
                <a:tab pos="530225" algn="l"/>
              </a:tabLst>
            </a:pP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0	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 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82357" y="1142565"/>
            <a:ext cx="124788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where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0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90380" y="1451420"/>
            <a:ext cx="16367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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402643" y="1451420"/>
            <a:ext cx="69079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26.7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148302" y="1513321"/>
            <a:ext cx="3290303" cy="0"/>
          </a:xfrm>
          <a:custGeom>
            <a:avLst/>
            <a:gdLst/>
            <a:ahLst/>
            <a:cxnLst/>
            <a:rect l="l" t="t" r="r" b="b"/>
            <a:pathLst>
              <a:path w="2719070">
                <a:moveTo>
                  <a:pt x="0" y="0"/>
                </a:moveTo>
                <a:lnTo>
                  <a:pt x="271881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140310" y="1404541"/>
            <a:ext cx="331489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(1.78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500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0.05)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26.7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spc="-3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[(1.78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500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0.05)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1.28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22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27.98]</a:t>
            </a:r>
            <a:endParaRPr sz="1500" baseline="2777">
              <a:latin typeface="Times New Roman"/>
              <a:cs typeface="Times New Roman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040183" y="1525721"/>
            <a:ext cx="150069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(1.78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0.05)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 (27.98)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620256" y="1631259"/>
            <a:ext cx="2060089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12.4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17.15 = 21.15</a:t>
            </a:r>
            <a:r>
              <a:rPr sz="1000" spc="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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54.2º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738281" y="1960638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1790380" y="1910791"/>
            <a:ext cx="122406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19455" algn="l"/>
                <a:tab pos="926465" algn="l"/>
              </a:tabLst>
            </a:pP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Similarl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y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	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Z	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3524511" y="1886682"/>
            <a:ext cx="321193" cy="0"/>
          </a:xfrm>
          <a:custGeom>
            <a:avLst/>
            <a:gdLst/>
            <a:ahLst/>
            <a:cxnLst/>
            <a:rect l="l" t="t" r="r" b="b"/>
            <a:pathLst>
              <a:path w="265430">
                <a:moveTo>
                  <a:pt x="0" y="0"/>
                </a:moveTo>
                <a:lnTo>
                  <a:pt x="26517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3144613" y="2084115"/>
            <a:ext cx="317351" cy="0"/>
          </a:xfrm>
          <a:custGeom>
            <a:avLst/>
            <a:gdLst/>
            <a:ahLst/>
            <a:cxnLst/>
            <a:rect l="l" t="t" r="r" b="b"/>
            <a:pathLst>
              <a:path w="262255">
                <a:moveTo>
                  <a:pt x="0" y="0"/>
                </a:moveTo>
                <a:lnTo>
                  <a:pt x="262128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115106" y="1978557"/>
            <a:ext cx="1272476" cy="0"/>
          </a:xfrm>
          <a:custGeom>
            <a:avLst/>
            <a:gdLst/>
            <a:ahLst/>
            <a:cxnLst/>
            <a:rect l="l" t="t" r="r" b="b"/>
            <a:pathLst>
              <a:path w="1051560">
                <a:moveTo>
                  <a:pt x="0" y="0"/>
                </a:moveTo>
                <a:lnTo>
                  <a:pt x="1051560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4830182" y="1978557"/>
            <a:ext cx="2242968" cy="0"/>
          </a:xfrm>
          <a:custGeom>
            <a:avLst/>
            <a:gdLst/>
            <a:ahLst/>
            <a:cxnLst/>
            <a:rect l="l" t="t" r="r" b="b"/>
            <a:pathLst>
              <a:path w="1853564">
                <a:moveTo>
                  <a:pt x="0" y="0"/>
                </a:moveTo>
                <a:lnTo>
                  <a:pt x="1853183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6304909" y="2099537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0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3287789" y="1874677"/>
            <a:ext cx="10834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693053" y="1966569"/>
            <a:ext cx="108345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10297" y="1728725"/>
            <a:ext cx="8990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6094703" y="1728725"/>
            <a:ext cx="8990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3616031" y="1775611"/>
            <a:ext cx="12909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232382" y="1973009"/>
            <a:ext cx="12909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i="1" spc="-8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987157" y="1709650"/>
            <a:ext cx="8913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</a:t>
            </a:r>
            <a:endParaRPr sz="950">
              <a:latin typeface="Symbol"/>
              <a:cs typeface="Symbo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4818396" y="1737060"/>
            <a:ext cx="5209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</a:tabLst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5836422" y="1709650"/>
            <a:ext cx="15521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60" dirty="0">
                <a:solidFill>
                  <a:srgbClr val="231F20"/>
                </a:solidFill>
                <a:latin typeface="Symbol"/>
                <a:cs typeface="Symbol"/>
              </a:rPr>
              <a:t></a:t>
            </a:r>
            <a:r>
              <a:rPr sz="1425" spc="15" baseline="-20467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endParaRPr sz="1425" baseline="-20467">
              <a:latin typeface="Symbol"/>
              <a:cs typeface="Symbo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6334224" y="1684226"/>
            <a:ext cx="14753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60" baseline="-38011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6511238" y="1785869"/>
            <a:ext cx="564776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baseline="2923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0  </a:t>
            </a:r>
            <a:r>
              <a:rPr sz="1425" i="1" baseline="2923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6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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818245" y="1807348"/>
            <a:ext cx="160519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     </a:t>
            </a:r>
            <a:r>
              <a:rPr sz="1050" u="sng" spc="-7" baseline="51587" dirty="0">
                <a:solidFill>
                  <a:srgbClr val="231F20"/>
                </a:solidFill>
                <a:latin typeface="Times New Roman"/>
                <a:cs typeface="Times New Roman"/>
              </a:rPr>
              <a:t>2     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baseline="17543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m  </a:t>
            </a:r>
            <a:r>
              <a:rPr sz="1425" spc="22" baseline="17543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425" spc="22" baseline="17543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425" i="1" spc="7" baseline="17543" dirty="0">
                <a:solidFill>
                  <a:srgbClr val="231F20"/>
                </a:solidFill>
                <a:latin typeface="Times New Roman"/>
                <a:cs typeface="Times New Roman"/>
              </a:rPr>
              <a:t>j  </a:t>
            </a:r>
            <a:r>
              <a:rPr sz="1425" spc="52" baseline="14619" dirty="0">
                <a:solidFill>
                  <a:srgbClr val="231F20"/>
                </a:solidFill>
                <a:latin typeface="Symbol"/>
                <a:cs typeface="Symbol"/>
              </a:rPr>
              <a:t></a:t>
            </a:r>
            <a:r>
              <a:rPr sz="950" spc="35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950" spc="35" dirty="0">
                <a:solidFill>
                  <a:srgbClr val="231F20"/>
                </a:solidFill>
                <a:latin typeface="Times New Roman"/>
                <a:cs typeface="Times New Roman"/>
              </a:rPr>
              <a:t>    </a:t>
            </a:r>
            <a:r>
              <a:rPr sz="1050" u="sng" spc="-7" baseline="51587" dirty="0">
                <a:solidFill>
                  <a:srgbClr val="231F20"/>
                </a:solidFill>
                <a:latin typeface="Times New Roman"/>
                <a:cs typeface="Times New Roman"/>
              </a:rPr>
              <a:t>2   </a:t>
            </a:r>
            <a:r>
              <a:rPr sz="1050" u="sng" spc="120" baseline="5158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140288" y="1828827"/>
            <a:ext cx="12578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605"/>
              </a:lnSpc>
              <a:tabLst>
                <a:tab pos="624840" algn="l"/>
              </a:tabLst>
            </a:pP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950" i="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  </a:t>
            </a:r>
            <a:r>
              <a:rPr sz="950" i="1" spc="1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32163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425" spc="15" baseline="32163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950" i="1" spc="2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32163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endParaRPr sz="1425" baseline="32163">
              <a:latin typeface="Symbol"/>
              <a:cs typeface="Symbol"/>
            </a:endParaRPr>
          </a:p>
          <a:p>
            <a:pPr marL="247015">
              <a:lnSpc>
                <a:spcPts val="605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4220975" y="1834678"/>
            <a:ext cx="177501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7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1050" spc="-165" baseline="-19841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4818396" y="1838604"/>
            <a:ext cx="5209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15" baseline="-14619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425" spc="15" baseline="-1461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-14619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425" baseline="-14619">
              <a:latin typeface="Symbol"/>
              <a:cs typeface="Symbo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424283" y="1885570"/>
            <a:ext cx="97433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743585" algn="l"/>
              </a:tabLst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95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i="1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950">
              <a:latin typeface="Symbol"/>
              <a:cs typeface="Symbo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36402" y="1838605"/>
            <a:ext cx="587060" cy="1502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-150" baseline="-35087" dirty="0">
                <a:solidFill>
                  <a:srgbClr val="231F20"/>
                </a:solidFill>
                <a:latin typeface="Symbol"/>
                <a:cs typeface="Symbol"/>
              </a:rPr>
              <a:t></a:t>
            </a:r>
            <a:r>
              <a:rPr sz="1425" spc="-150" baseline="-17543" dirty="0">
                <a:solidFill>
                  <a:srgbClr val="231F20"/>
                </a:solidFill>
                <a:latin typeface="Symbol"/>
                <a:cs typeface="Symbol"/>
              </a:rPr>
              <a:t></a:t>
            </a:r>
            <a:r>
              <a:rPr sz="1425" spc="-150" baseline="-14619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425" spc="-150" baseline="-14619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i="1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-14619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425" baseline="-14619">
              <a:latin typeface="Symbol"/>
              <a:cs typeface="Symbo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6987139" y="1862088"/>
            <a:ext cx="8913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-555" baseline="-17543" dirty="0">
                <a:solidFill>
                  <a:srgbClr val="231F20"/>
                </a:solidFill>
                <a:latin typeface="Symbol"/>
                <a:cs typeface="Symbol"/>
              </a:rPr>
              <a:t></a:t>
            </a: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</a:t>
            </a:r>
            <a:endParaRPr sz="950">
              <a:latin typeface="Symbol"/>
              <a:cs typeface="Symbo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4486464" y="1922678"/>
            <a:ext cx="238205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</a:t>
            </a:r>
            <a:r>
              <a:rPr sz="950" spc="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5486041" y="2006750"/>
            <a:ext cx="282004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1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spc="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15" baseline="5847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425" baseline="5847">
              <a:latin typeface="Times New Roman"/>
              <a:cs typeface="Times New Roman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917551" y="1954007"/>
            <a:ext cx="14753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60" baseline="-38011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094558" y="2053716"/>
            <a:ext cx="305823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 indent="-118745">
              <a:lnSpc>
                <a:spcPct val="100000"/>
              </a:lnSpc>
              <a:buFont typeface="Symbol"/>
              <a:buChar char=""/>
              <a:tabLst>
                <a:tab pos="132080" algn="l"/>
              </a:tabLst>
            </a:pPr>
            <a:r>
              <a:rPr sz="950" i="1" spc="7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486041" y="2024414"/>
            <a:ext cx="5209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15" baseline="-38011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425" spc="15" baseline="-38011" dirty="0">
                <a:solidFill>
                  <a:srgbClr val="231F20"/>
                </a:solidFill>
                <a:latin typeface="Times New Roman"/>
                <a:cs typeface="Times New Roman"/>
              </a:rPr>
              <a:t>   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    </a:t>
            </a:r>
            <a:r>
              <a:rPr sz="700" u="sng" spc="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-38011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425" baseline="-38011">
              <a:latin typeface="Symbol"/>
              <a:cs typeface="Symbo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3136486" y="2026306"/>
            <a:ext cx="12432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22" baseline="-4093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425" spc="22" baseline="-4093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425" spc="22" baseline="-409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i="1" spc="15" baseline="-40935" dirty="0">
                <a:solidFill>
                  <a:srgbClr val="231F20"/>
                </a:solidFill>
                <a:latin typeface="Times New Roman"/>
                <a:cs typeface="Times New Roman"/>
              </a:rPr>
              <a:t>s 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950" spc="20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950" spc="2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</a:t>
            </a:r>
            <a:r>
              <a:rPr sz="950" spc="20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5486041" y="2110459"/>
            <a:ext cx="520977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15" baseline="-14619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425" spc="15" baseline="-1461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i="1" spc="-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425" spc="15" baseline="-14619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425" baseline="-14619">
              <a:latin typeface="Symbol"/>
              <a:cs typeface="Symbo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896881" y="2280244"/>
            <a:ext cx="47256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2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26.7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461810" y="2342145"/>
            <a:ext cx="3261104" cy="0"/>
          </a:xfrm>
          <a:custGeom>
            <a:avLst/>
            <a:gdLst/>
            <a:ahLst/>
            <a:cxnLst/>
            <a:rect l="l" t="t" r="r" b="b"/>
            <a:pathLst>
              <a:path w="2694940">
                <a:moveTo>
                  <a:pt x="0" y="0"/>
                </a:moveTo>
                <a:lnTo>
                  <a:pt x="2694432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3453819" y="2233365"/>
            <a:ext cx="328569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(1.78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500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1.95)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26.7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spc="-3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[(1.78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500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1.95)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1.28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spc="-1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spc="-15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27.98]</a:t>
            </a:r>
            <a:endParaRPr sz="1500" baseline="2777">
              <a:latin typeface="Times New Roman"/>
              <a:cs typeface="Times New Roman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4346412" y="2354546"/>
            <a:ext cx="1482250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(1.78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1.95)</a:t>
            </a:r>
            <a:r>
              <a:rPr sz="1050" spc="-7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000" spc="-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(27.98)</a:t>
            </a:r>
            <a:r>
              <a:rPr sz="1050" spc="-15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39682">
              <a:latin typeface="Times New Roman"/>
              <a:cs typeface="Times New Roman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790381" y="2475722"/>
            <a:ext cx="5456432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271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0.84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1.26 = 1.51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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56.3º</a:t>
            </a:r>
            <a:endParaRPr sz="1000">
              <a:latin typeface="Times New Roman"/>
              <a:cs typeface="Times New Roman"/>
            </a:endParaRPr>
          </a:p>
          <a:p>
            <a:pPr marR="793115" algn="ctr">
              <a:lnSpc>
                <a:spcPct val="100000"/>
              </a:lnSpc>
              <a:spcBef>
                <a:spcPts val="215"/>
              </a:spcBef>
            </a:pP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37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1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X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1.86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2.56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3.16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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54º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Total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circuit impedance</a:t>
            </a:r>
            <a:r>
              <a:rPr sz="1000" spc="-1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is</a:t>
            </a:r>
            <a:endParaRPr sz="1000">
              <a:latin typeface="Times New Roman"/>
              <a:cs typeface="Times New Roman"/>
            </a:endParaRPr>
          </a:p>
          <a:p>
            <a:pPr marL="774065" algn="ctr">
              <a:lnSpc>
                <a:spcPct val="100000"/>
              </a:lnSpc>
              <a:spcBef>
                <a:spcPts val="190"/>
              </a:spcBef>
            </a:pPr>
            <a:r>
              <a:rPr sz="1000" b="1" spc="-10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15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01 </a:t>
            </a:r>
            <a:r>
              <a:rPr sz="1050" b="1" spc="232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EC008C"/>
                </a:solidFill>
                <a:latin typeface="Times New Roman"/>
                <a:cs typeface="Times New Roman"/>
              </a:rPr>
              <a:t>=  </a:t>
            </a:r>
            <a:r>
              <a:rPr sz="1000" b="1" spc="-2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37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1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+ </a:t>
            </a:r>
            <a:r>
              <a:rPr sz="1000" b="1" spc="-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7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f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+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Z</a:t>
            </a:r>
            <a:r>
              <a:rPr sz="1050" b="1" spc="-22" baseline="-23809" dirty="0">
                <a:solidFill>
                  <a:srgbClr val="EC008C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(1.86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2.56) + (12.4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17.15) + (0.84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1.26)</a:t>
            </a:r>
            <a:endParaRPr sz="1000">
              <a:latin typeface="Times New Roman"/>
              <a:cs typeface="Times New Roman"/>
            </a:endParaRPr>
          </a:p>
          <a:p>
            <a:pPr marR="775335" algn="ctr">
              <a:lnSpc>
                <a:spcPct val="100000"/>
              </a:lnSpc>
              <a:spcBef>
                <a:spcPts val="215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15.1 +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20.97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25.85</a:t>
            </a:r>
            <a:r>
              <a:rPr sz="1000" spc="-5" dirty="0">
                <a:solidFill>
                  <a:srgbClr val="231F20"/>
                </a:solidFill>
                <a:latin typeface="Symbol"/>
                <a:cs typeface="Symbol"/>
              </a:rPr>
              <a:t>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54.3º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  <a:tabLst>
                <a:tab pos="868680" algn="l"/>
              </a:tabLst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Motor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	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110/25.85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4.27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725170" algn="ctr">
              <a:lnSpc>
                <a:spcPct val="100000"/>
              </a:lnSpc>
              <a:spcBef>
                <a:spcPts val="190"/>
              </a:spcBef>
            </a:pPr>
            <a:r>
              <a:rPr sz="1000" i="1" spc="-2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 </a:t>
            </a:r>
            <a:r>
              <a:rPr sz="1050" i="1" spc="-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5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50" spc="-89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4.27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21.15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90.4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V;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50" spc="-11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11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4.27</a:t>
            </a:r>
            <a:r>
              <a:rPr sz="1000" spc="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1.51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6.44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2793606" y="3414014"/>
            <a:ext cx="35730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3 </a:t>
            </a:r>
            <a:r>
              <a:rPr sz="1050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255264" y="3477870"/>
            <a:ext cx="15368" cy="13846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0" y="21336"/>
                </a:moveTo>
                <a:lnTo>
                  <a:pt x="1219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3270016" y="3477869"/>
            <a:ext cx="36883" cy="96110"/>
          </a:xfrm>
          <a:custGeom>
            <a:avLst/>
            <a:gdLst/>
            <a:ahLst/>
            <a:cxnLst/>
            <a:rect l="l" t="t" r="r" b="b"/>
            <a:pathLst>
              <a:path w="30480" h="149860">
                <a:moveTo>
                  <a:pt x="0" y="0"/>
                </a:moveTo>
                <a:lnTo>
                  <a:pt x="30479" y="1493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3306900" y="3323443"/>
            <a:ext cx="40725" cy="250455"/>
          </a:xfrm>
          <a:custGeom>
            <a:avLst/>
            <a:gdLst/>
            <a:ahLst/>
            <a:cxnLst/>
            <a:rect l="l" t="t" r="r" b="b"/>
            <a:pathLst>
              <a:path w="33655" h="390525">
                <a:moveTo>
                  <a:pt x="0" y="390143"/>
                </a:moveTo>
                <a:lnTo>
                  <a:pt x="3352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3347472" y="3323442"/>
            <a:ext cx="716152" cy="0"/>
          </a:xfrm>
          <a:custGeom>
            <a:avLst/>
            <a:gdLst/>
            <a:ahLst/>
            <a:cxnLst/>
            <a:rect l="l" t="t" r="r" b="b"/>
            <a:pathLst>
              <a:path w="591820">
                <a:moveTo>
                  <a:pt x="0" y="0"/>
                </a:moveTo>
                <a:lnTo>
                  <a:pt x="59131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251576" y="3321487"/>
            <a:ext cx="811434" cy="252492"/>
          </a:xfrm>
          <a:custGeom>
            <a:avLst/>
            <a:gdLst/>
            <a:ahLst/>
            <a:cxnLst/>
            <a:rect l="l" t="t" r="r" b="b"/>
            <a:pathLst>
              <a:path w="670560" h="393700">
                <a:moveTo>
                  <a:pt x="22302" y="252983"/>
                </a:moveTo>
                <a:lnTo>
                  <a:pt x="12192" y="252983"/>
                </a:lnTo>
                <a:lnTo>
                  <a:pt x="42672" y="393191"/>
                </a:lnTo>
                <a:lnTo>
                  <a:pt x="48768" y="393191"/>
                </a:lnTo>
                <a:lnTo>
                  <a:pt x="51672" y="359663"/>
                </a:lnTo>
                <a:lnTo>
                  <a:pt x="45720" y="359663"/>
                </a:lnTo>
                <a:lnTo>
                  <a:pt x="22302" y="252983"/>
                </a:lnTo>
                <a:close/>
              </a:path>
              <a:path w="670560" h="393700">
                <a:moveTo>
                  <a:pt x="670560" y="0"/>
                </a:moveTo>
                <a:lnTo>
                  <a:pt x="76200" y="0"/>
                </a:lnTo>
                <a:lnTo>
                  <a:pt x="45720" y="359663"/>
                </a:lnTo>
                <a:lnTo>
                  <a:pt x="51672" y="359663"/>
                </a:lnTo>
                <a:lnTo>
                  <a:pt x="82296" y="6095"/>
                </a:lnTo>
                <a:lnTo>
                  <a:pt x="670560" y="6095"/>
                </a:lnTo>
                <a:lnTo>
                  <a:pt x="670560" y="0"/>
                </a:lnTo>
                <a:close/>
              </a:path>
              <a:path w="670560" h="393700">
                <a:moveTo>
                  <a:pt x="18288" y="234695"/>
                </a:moveTo>
                <a:lnTo>
                  <a:pt x="0" y="262127"/>
                </a:lnTo>
                <a:lnTo>
                  <a:pt x="6096" y="265175"/>
                </a:lnTo>
                <a:lnTo>
                  <a:pt x="12192" y="252983"/>
                </a:lnTo>
                <a:lnTo>
                  <a:pt x="22302" y="252983"/>
                </a:lnTo>
                <a:lnTo>
                  <a:pt x="18288" y="23469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 txBox="1"/>
          <p:nvPr/>
        </p:nvSpPr>
        <p:spPr>
          <a:xfrm>
            <a:off x="3973882" y="3385667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966502" y="3452162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335800" y="3355339"/>
            <a:ext cx="38727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500" i="1" spc="27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1050" spc="15" baseline="51587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51587">
              <a:latin typeface="Times New Roman"/>
              <a:cs typeface="Times New Roman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56226" y="3402300"/>
            <a:ext cx="243584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1445" indent="-118745">
              <a:lnSpc>
                <a:spcPct val="100000"/>
              </a:lnSpc>
              <a:buFont typeface="Symbol"/>
              <a:buChar char=""/>
              <a:tabLst>
                <a:tab pos="132080" algn="l"/>
              </a:tabLst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3335800" y="3372966"/>
            <a:ext cx="3304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aseline="-36111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500" baseline="-36111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700" u="sng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r>
              <a:rPr sz="700" u="sng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baseline="-36111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500" baseline="-36111">
              <a:latin typeface="Symbol"/>
              <a:cs typeface="Symbo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3335800" y="3478490"/>
            <a:ext cx="330413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13888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500" i="1" spc="277" baseline="13888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4836944" y="3463860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4121055" y="3414013"/>
            <a:ext cx="91132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35.7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00" i="1" spc="1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5269095" y="3464186"/>
            <a:ext cx="306593" cy="0"/>
          </a:xfrm>
          <a:custGeom>
            <a:avLst/>
            <a:gdLst/>
            <a:ahLst/>
            <a:cxnLst/>
            <a:rect l="l" t="t" r="r" b="b"/>
            <a:pathLst>
              <a:path w="25336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5088367" y="3477870"/>
            <a:ext cx="15368" cy="13846"/>
          </a:xfrm>
          <a:custGeom>
            <a:avLst/>
            <a:gdLst/>
            <a:ahLst/>
            <a:cxnLst/>
            <a:rect l="l" t="t" r="r" b="b"/>
            <a:pathLst>
              <a:path w="12700" h="21589">
                <a:moveTo>
                  <a:pt x="0" y="21336"/>
                </a:moveTo>
                <a:lnTo>
                  <a:pt x="12192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5103119" y="3477869"/>
            <a:ext cx="36883" cy="96110"/>
          </a:xfrm>
          <a:custGeom>
            <a:avLst/>
            <a:gdLst/>
            <a:ahLst/>
            <a:cxnLst/>
            <a:rect l="l" t="t" r="r" b="b"/>
            <a:pathLst>
              <a:path w="30479" h="149860">
                <a:moveTo>
                  <a:pt x="0" y="0"/>
                </a:moveTo>
                <a:lnTo>
                  <a:pt x="30480" y="149352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5140003" y="3323443"/>
            <a:ext cx="40725" cy="250455"/>
          </a:xfrm>
          <a:custGeom>
            <a:avLst/>
            <a:gdLst/>
            <a:ahLst/>
            <a:cxnLst/>
            <a:rect l="l" t="t" r="r" b="b"/>
            <a:pathLst>
              <a:path w="33654" h="390525">
                <a:moveTo>
                  <a:pt x="0" y="390143"/>
                </a:moveTo>
                <a:lnTo>
                  <a:pt x="33527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5180575" y="3323442"/>
            <a:ext cx="892885" cy="0"/>
          </a:xfrm>
          <a:custGeom>
            <a:avLst/>
            <a:gdLst/>
            <a:ahLst/>
            <a:cxnLst/>
            <a:rect l="l" t="t" r="r" b="b"/>
            <a:pathLst>
              <a:path w="737870">
                <a:moveTo>
                  <a:pt x="0" y="0"/>
                </a:moveTo>
                <a:lnTo>
                  <a:pt x="737616" y="0"/>
                </a:lnTo>
              </a:path>
            </a:pathLst>
          </a:custGeom>
          <a:ln w="3175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5084677" y="3321487"/>
            <a:ext cx="988934" cy="252492"/>
          </a:xfrm>
          <a:custGeom>
            <a:avLst/>
            <a:gdLst/>
            <a:ahLst/>
            <a:cxnLst/>
            <a:rect l="l" t="t" r="r" b="b"/>
            <a:pathLst>
              <a:path w="817245" h="393700">
                <a:moveTo>
                  <a:pt x="22302" y="252983"/>
                </a:moveTo>
                <a:lnTo>
                  <a:pt x="12192" y="252983"/>
                </a:lnTo>
                <a:lnTo>
                  <a:pt x="42672" y="393191"/>
                </a:lnTo>
                <a:lnTo>
                  <a:pt x="48768" y="393191"/>
                </a:lnTo>
                <a:lnTo>
                  <a:pt x="51672" y="359663"/>
                </a:lnTo>
                <a:lnTo>
                  <a:pt x="45720" y="359663"/>
                </a:lnTo>
                <a:lnTo>
                  <a:pt x="22302" y="252983"/>
                </a:lnTo>
                <a:close/>
              </a:path>
              <a:path w="817245" h="393700">
                <a:moveTo>
                  <a:pt x="816863" y="0"/>
                </a:moveTo>
                <a:lnTo>
                  <a:pt x="76200" y="0"/>
                </a:lnTo>
                <a:lnTo>
                  <a:pt x="45720" y="359663"/>
                </a:lnTo>
                <a:lnTo>
                  <a:pt x="51672" y="359663"/>
                </a:lnTo>
                <a:lnTo>
                  <a:pt x="82296" y="6095"/>
                </a:lnTo>
                <a:lnTo>
                  <a:pt x="816863" y="6095"/>
                </a:lnTo>
                <a:lnTo>
                  <a:pt x="816863" y="0"/>
                </a:lnTo>
                <a:close/>
              </a:path>
              <a:path w="817245" h="393700">
                <a:moveTo>
                  <a:pt x="18288" y="234695"/>
                </a:moveTo>
                <a:lnTo>
                  <a:pt x="0" y="262127"/>
                </a:lnTo>
                <a:lnTo>
                  <a:pt x="3048" y="265175"/>
                </a:lnTo>
                <a:lnTo>
                  <a:pt x="12192" y="252983"/>
                </a:lnTo>
                <a:lnTo>
                  <a:pt x="22302" y="252983"/>
                </a:lnTo>
                <a:lnTo>
                  <a:pt x="18288" y="234695"/>
                </a:lnTo>
                <a:close/>
              </a:path>
            </a:pathLst>
          </a:custGeom>
          <a:solidFill>
            <a:srgbClr val="231F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 txBox="1"/>
          <p:nvPr/>
        </p:nvSpPr>
        <p:spPr>
          <a:xfrm>
            <a:off x="5984025" y="3385667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5397553" y="3397401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5168904" y="3355381"/>
            <a:ext cx="275857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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2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endParaRPr sz="1500" baseline="2777">
              <a:latin typeface="Times New Roman"/>
              <a:cs typeface="Times New Roman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5589374" y="3302616"/>
            <a:ext cx="143691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7" baseline="-36111" dirty="0">
                <a:solidFill>
                  <a:srgbClr val="231F20"/>
                </a:solidFill>
                <a:latin typeface="Symbol"/>
                <a:cs typeface="Symbol"/>
              </a:rPr>
              <a:t></a:t>
            </a: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5168904" y="3427712"/>
            <a:ext cx="51098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360045" algn="l"/>
              </a:tabLst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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	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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168903" y="3478532"/>
            <a:ext cx="9067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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264791" y="3458992"/>
            <a:ext cx="41493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spc="-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500" baseline="-13888" dirty="0">
                <a:solidFill>
                  <a:srgbClr val="231F20"/>
                </a:solidFill>
                <a:latin typeface="Symbol"/>
                <a:cs typeface="Symbol"/>
              </a:rPr>
              <a:t></a:t>
            </a:r>
            <a:endParaRPr sz="1500" baseline="-13888">
              <a:latin typeface="Symbol"/>
              <a:cs typeface="Symbo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766392" y="3414014"/>
            <a:ext cx="945905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baseline="8333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500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spc="-15" baseline="8333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-15" baseline="-11904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50" spc="232" baseline="-11904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1.57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1790381" y="3625129"/>
            <a:ext cx="5511757" cy="946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68680">
              <a:lnSpc>
                <a:spcPct val="100000"/>
              </a:lnSpc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3 </a:t>
            </a:r>
            <a:r>
              <a:rPr sz="1050" spc="1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3</a:t>
            </a:r>
            <a:r>
              <a:rPr sz="1050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90.4/35.7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2.53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A,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r>
              <a:rPr sz="1050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7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10" dirty="0">
                <a:solidFill>
                  <a:srgbClr val="231F20"/>
                </a:solidFill>
                <a:latin typeface="Times New Roman"/>
                <a:cs typeface="Times New Roman"/>
              </a:rPr>
              <a:t>/</a:t>
            </a:r>
            <a:r>
              <a:rPr sz="100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Z</a:t>
            </a:r>
            <a:r>
              <a:rPr sz="1050" spc="15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5</a:t>
            </a:r>
            <a:r>
              <a:rPr sz="1050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6.44/1.57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4.1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</a:t>
            </a:r>
            <a:endParaRPr sz="1000">
              <a:latin typeface="Times New Roman"/>
              <a:cs typeface="Times New Roman"/>
            </a:endParaRPr>
          </a:p>
          <a:p>
            <a:pPr marL="862965">
              <a:lnSpc>
                <a:spcPts val="894"/>
              </a:lnSpc>
              <a:spcBef>
                <a:spcPts val="600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s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228 synch. watts,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 </a:t>
            </a:r>
            <a:r>
              <a:rPr sz="1050" baseline="39682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r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/(2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15.3 synch.</a:t>
            </a:r>
            <a:r>
              <a:rPr sz="1000" spc="-9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watts.</a:t>
            </a:r>
            <a:endParaRPr sz="1000">
              <a:latin typeface="Times New Roman"/>
              <a:cs typeface="Times New Roman"/>
            </a:endParaRPr>
          </a:p>
          <a:p>
            <a:pPr marL="927100">
              <a:lnSpc>
                <a:spcPts val="535"/>
              </a:lnSpc>
              <a:tabLst>
                <a:tab pos="1225550" algn="l"/>
                <a:tab pos="1417320" algn="l"/>
                <a:tab pos="2722245" algn="l"/>
                <a:tab pos="2941320" algn="l"/>
              </a:tabLst>
            </a:pPr>
            <a:r>
              <a:rPr sz="700" i="1" dirty="0">
                <a:solidFill>
                  <a:srgbClr val="231F20"/>
                </a:solidFill>
                <a:latin typeface="Times New Roman"/>
                <a:cs typeface="Times New Roman"/>
              </a:rPr>
              <a:t>f	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3	2	5	5   </a:t>
            </a:r>
            <a:r>
              <a:rPr sz="7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700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  <a:p>
            <a:pPr marL="607060" marR="1062355" indent="276860">
              <a:lnSpc>
                <a:spcPct val="115999"/>
              </a:lnSpc>
              <a:spcBef>
                <a:spcPts val="180"/>
              </a:spcBef>
            </a:pP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T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20" dirty="0">
                <a:solidFill>
                  <a:srgbClr val="231F20"/>
                </a:solidFill>
                <a:latin typeface="Times New Roman"/>
                <a:cs typeface="Times New Roman"/>
              </a:rPr>
              <a:t>T</a:t>
            </a:r>
            <a:r>
              <a:rPr sz="1050" i="1" spc="3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b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228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15.3 = 212.7 synch. watts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Output  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synch. watt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(1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212.7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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0.95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b="1" spc="-15" dirty="0">
                <a:solidFill>
                  <a:srgbClr val="EC008C"/>
                </a:solidFill>
                <a:latin typeface="Times New Roman"/>
                <a:cs typeface="Times New Roman"/>
              </a:rPr>
              <a:t>202</a:t>
            </a:r>
            <a:r>
              <a:rPr sz="1000" b="1" spc="-11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W</a:t>
            </a:r>
            <a:endParaRPr sz="1000">
              <a:latin typeface="Times New Roman"/>
              <a:cs typeface="Times New Roman"/>
            </a:endParaRPr>
          </a:p>
          <a:p>
            <a:pPr marR="361950" algn="ctr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Since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friction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and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windage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losses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are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not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given,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this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also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represents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net</a:t>
            </a:r>
            <a:r>
              <a:rPr sz="1000" spc="-3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output.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1511449" y="4240231"/>
            <a:ext cx="6129554" cy="877804"/>
          </a:xfrm>
          <a:prstGeom prst="rect">
            <a:avLst/>
          </a:prstGeom>
          <a:solidFill>
            <a:srgbClr val="FFEFE0"/>
          </a:solidFill>
        </p:spPr>
        <p:txBody>
          <a:bodyPr vert="horz" wrap="square" lIns="0" tIns="31115" rIns="0" bIns="0" rtlCol="0">
            <a:spAutoFit/>
          </a:bodyPr>
          <a:lstStyle/>
          <a:p>
            <a:pPr marL="13970" marR="13335" indent="228600">
              <a:lnSpc>
                <a:spcPct val="100000"/>
              </a:lnSpc>
              <a:spcBef>
                <a:spcPts val="245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Example 36.2.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Find the mechanical power output of </a:t>
            </a:r>
            <a:r>
              <a:rPr sz="100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185-W,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4 pole, </a:t>
            </a:r>
            <a:r>
              <a:rPr sz="1000" i="1" spc="-10" dirty="0">
                <a:solidFill>
                  <a:srgbClr val="231F20"/>
                </a:solidFill>
                <a:latin typeface="Times New Roman"/>
                <a:cs typeface="Times New Roman"/>
              </a:rPr>
              <a:t>110-V,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50-Hz single-phase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induction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motor,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whose constants are given below at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a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slip of</a:t>
            </a:r>
            <a:r>
              <a:rPr sz="1000" i="1" spc="-3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0.05.</a:t>
            </a:r>
            <a:endParaRPr sz="1000">
              <a:latin typeface="Times New Roman"/>
              <a:cs typeface="Times New Roman"/>
            </a:endParaRPr>
          </a:p>
          <a:p>
            <a:pPr marL="471170">
              <a:lnSpc>
                <a:spcPct val="100000"/>
              </a:lnSpc>
              <a:spcBef>
                <a:spcPts val="190"/>
              </a:spcBef>
            </a:pP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1.86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1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2.56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spc="-7" baseline="-23809" dirty="0">
                <a:solidFill>
                  <a:srgbClr val="231F20"/>
                </a:solidFill>
                <a:latin typeface="Symbol"/>
                <a:cs typeface="Symbol"/>
              </a:rPr>
              <a:t></a:t>
            </a:r>
            <a:r>
              <a:rPr sz="1050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53.5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3.56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 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-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2.56</a:t>
            </a:r>
            <a:r>
              <a:rPr sz="1000" i="1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endParaRPr sz="1000">
              <a:latin typeface="Symbol"/>
              <a:cs typeface="Symbol"/>
            </a:endParaRPr>
          </a:p>
          <a:p>
            <a:pPr marL="471805">
              <a:lnSpc>
                <a:spcPct val="100000"/>
              </a:lnSpc>
              <a:spcBef>
                <a:spcPts val="190"/>
              </a:spcBef>
            </a:pP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Core loss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3.5 </a:t>
            </a:r>
            <a:r>
              <a:rPr sz="1000" i="1" spc="-50" dirty="0">
                <a:solidFill>
                  <a:srgbClr val="231F20"/>
                </a:solidFill>
                <a:latin typeface="Times New Roman"/>
                <a:cs typeface="Times New Roman"/>
              </a:rPr>
              <a:t>W,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Friction and windage loss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i="1" spc="-5" dirty="0">
                <a:solidFill>
                  <a:srgbClr val="231F20"/>
                </a:solidFill>
                <a:latin typeface="Times New Roman"/>
                <a:cs typeface="Times New Roman"/>
              </a:rPr>
              <a:t>13.5</a:t>
            </a:r>
            <a:r>
              <a:rPr sz="1000" i="1" spc="8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-50" dirty="0">
                <a:solidFill>
                  <a:srgbClr val="231F20"/>
                </a:solidFill>
                <a:latin typeface="Times New Roman"/>
                <a:cs typeface="Times New Roman"/>
              </a:rPr>
              <a:t>W.</a:t>
            </a:r>
            <a:endParaRPr sz="1000">
              <a:latin typeface="Times New Roman"/>
              <a:cs typeface="Times New Roman"/>
            </a:endParaRPr>
          </a:p>
          <a:p>
            <a:pPr marL="2663190">
              <a:lnSpc>
                <a:spcPct val="100000"/>
              </a:lnSpc>
              <a:spcBef>
                <a:spcPts val="210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(Electrical Machines-III, Indore </a:t>
            </a:r>
            <a:r>
              <a:rPr sz="1000" b="1" spc="-30" dirty="0">
                <a:solidFill>
                  <a:srgbClr val="EC008C"/>
                </a:solidFill>
                <a:latin typeface="Times New Roman"/>
                <a:cs typeface="Times New Roman"/>
              </a:rPr>
              <a:t>Univ.  </a:t>
            </a:r>
            <a:r>
              <a:rPr sz="1000" b="1" spc="10" dirty="0">
                <a:solidFill>
                  <a:srgbClr val="EC008C"/>
                </a:solidFill>
                <a:latin typeface="Times New Roman"/>
                <a:cs typeface="Times New Roman"/>
              </a:rPr>
              <a:t> 1987)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1513755" y="4831225"/>
            <a:ext cx="6117259" cy="1013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>
              <a:lnSpc>
                <a:spcPct val="100000"/>
              </a:lnSpc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Solution. 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It would be seen that major part of this problem has already been solved in</a:t>
            </a:r>
            <a:r>
              <a:rPr sz="1000" spc="1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Example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36.1.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Let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us,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Times New Roman"/>
                <a:cs typeface="Times New Roman"/>
              </a:rPr>
              <a:t>now,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assume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that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spc="55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50" i="1" spc="8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f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82.5%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of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Times New Roman"/>
                <a:cs typeface="Times New Roman"/>
              </a:rPr>
              <a:t>110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V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90.7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Times New Roman"/>
                <a:cs typeface="Times New Roman"/>
              </a:rPr>
              <a:t>V.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Then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the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core-loss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current</a:t>
            </a:r>
            <a:r>
              <a:rPr sz="1000" spc="-4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I</a:t>
            </a:r>
            <a:r>
              <a:rPr sz="1050" i="1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r>
              <a:rPr sz="1000" spc="-4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35/90.7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0.386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 ; </a:t>
            </a:r>
            <a:r>
              <a:rPr sz="1000" i="1" spc="-30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90.7/0.386 = 235</a:t>
            </a:r>
            <a:r>
              <a:rPr sz="1000" spc="-9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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.</a:t>
            </a: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90"/>
              </a:spcBef>
            </a:pPr>
            <a:r>
              <a:rPr sz="1000" b="1" spc="-20" dirty="0">
                <a:solidFill>
                  <a:srgbClr val="EC008C"/>
                </a:solidFill>
                <a:latin typeface="Times New Roman"/>
                <a:cs typeface="Times New Roman"/>
              </a:rPr>
              <a:t>Motor</a:t>
            </a:r>
            <a:r>
              <a:rPr sz="1000" b="1" spc="10" dirty="0">
                <a:solidFill>
                  <a:srgbClr val="EC008C"/>
                </a:solidFill>
                <a:latin typeface="Times New Roman"/>
                <a:cs typeface="Times New Roman"/>
              </a:rPr>
              <a:t> </a:t>
            </a:r>
            <a:r>
              <a:rPr sz="1000" b="1" dirty="0">
                <a:solidFill>
                  <a:srgbClr val="EC008C"/>
                </a:solidFill>
                <a:latin typeface="Times New Roman"/>
                <a:cs typeface="Times New Roman"/>
              </a:rPr>
              <a:t>I</a:t>
            </a:r>
            <a:endParaRPr sz="1000">
              <a:latin typeface="Times New Roman"/>
              <a:cs typeface="Times New Roman"/>
            </a:endParaRPr>
          </a:p>
          <a:p>
            <a:pPr marL="241300" marR="1202690">
              <a:lnSpc>
                <a:spcPts val="1420"/>
              </a:lnSpc>
              <a:spcBef>
                <a:spcPts val="50"/>
              </a:spcBef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conductance of core-loss branch = </a:t>
            </a:r>
            <a:r>
              <a:rPr sz="1000" spc="-15" dirty="0">
                <a:solidFill>
                  <a:srgbClr val="231F20"/>
                </a:solidFill>
                <a:latin typeface="Times New Roman"/>
                <a:cs typeface="Times New Roman"/>
              </a:rPr>
              <a:t>1/</a:t>
            </a:r>
            <a:r>
              <a:rPr sz="1000" i="1" spc="-1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i="1" spc="-22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c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1/235 = 0.00426 S  susceptance of magnetising branch =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000" i="1" spc="30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i="1" spc="44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m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j/26.7 = </a:t>
            </a:r>
            <a:r>
              <a:rPr sz="1000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i="1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000" spc="-5" dirty="0">
                <a:solidFill>
                  <a:srgbClr val="231F20"/>
                </a:solidFill>
                <a:latin typeface="Times New Roman"/>
                <a:cs typeface="Times New Roman"/>
              </a:rPr>
              <a:t>0.0374</a:t>
            </a:r>
            <a:r>
              <a:rPr sz="1000" spc="18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2218225" y="5558401"/>
            <a:ext cx="162594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admittance of branch 3 </a:t>
            </a:r>
            <a:r>
              <a:rPr sz="1000" spc="25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000" dirty="0">
                <a:solidFill>
                  <a:srgbClr val="231F20"/>
                </a:solidFill>
                <a:latin typeface="Times New Roman"/>
                <a:cs typeface="Times New Roman"/>
              </a:rPr>
              <a:t>=</a:t>
            </a:r>
            <a:endParaRPr sz="1000">
              <a:latin typeface="Times New Roman"/>
              <a:cs typeface="Times New Roman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3944983" y="5590980"/>
            <a:ext cx="819118" cy="0"/>
          </a:xfrm>
          <a:custGeom>
            <a:avLst/>
            <a:gdLst/>
            <a:ahLst/>
            <a:cxnLst/>
            <a:rect l="l" t="t" r="r" b="b"/>
            <a:pathLst>
              <a:path w="676910">
                <a:moveTo>
                  <a:pt x="0" y="0"/>
                </a:moveTo>
                <a:lnTo>
                  <a:pt x="676656" y="0"/>
                </a:lnTo>
              </a:path>
            </a:pathLst>
          </a:custGeom>
          <a:ln w="6096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 txBox="1"/>
          <p:nvPr/>
        </p:nvSpPr>
        <p:spPr>
          <a:xfrm>
            <a:off x="4043905" y="5651256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4656154" y="5651256"/>
            <a:ext cx="84524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700" spc="-5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3936990" y="5480337"/>
            <a:ext cx="822192" cy="1461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50" spc="-2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950" i="1" spc="-25" dirty="0">
                <a:solidFill>
                  <a:srgbClr val="231F20"/>
                </a:solidFill>
                <a:latin typeface="Times New Roman"/>
                <a:cs typeface="Times New Roman"/>
              </a:rPr>
              <a:t>r</a:t>
            </a:r>
            <a:r>
              <a:rPr sz="1050" spc="-37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950" spc="5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950" i="1" spc="10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950" spc="10" dirty="0">
                <a:solidFill>
                  <a:srgbClr val="231F20"/>
                </a:solidFill>
                <a:latin typeface="Times New Roman"/>
                <a:cs typeface="Times New Roman"/>
              </a:rPr>
              <a:t>) </a:t>
            </a:r>
            <a:r>
              <a:rPr sz="950" spc="15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950" spc="15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950" i="1" spc="5" dirty="0">
                <a:solidFill>
                  <a:srgbClr val="231F20"/>
                </a:solidFill>
                <a:latin typeface="Times New Roman"/>
                <a:cs typeface="Times New Roman"/>
              </a:rPr>
              <a:t>j</a:t>
            </a:r>
            <a:r>
              <a:rPr sz="950" i="1" spc="60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950" i="1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1050" baseline="-23809" dirty="0">
                <a:solidFill>
                  <a:srgbClr val="231F20"/>
                </a:solidFill>
                <a:latin typeface="Times New Roman"/>
                <a:cs typeface="Times New Roman"/>
              </a:rPr>
              <a:t>2</a:t>
            </a:r>
            <a:endParaRPr sz="1050" baseline="-23809">
              <a:latin typeface="Times New Roman"/>
              <a:cs typeface="Times New Roman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3948030" y="5562310"/>
            <a:ext cx="2251422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25" spc="15" baseline="-26315" dirty="0">
                <a:solidFill>
                  <a:srgbClr val="231F20"/>
                </a:solidFill>
                <a:latin typeface="Times New Roman"/>
                <a:cs typeface="Times New Roman"/>
              </a:rPr>
              <a:t>(</a:t>
            </a:r>
            <a:r>
              <a:rPr sz="1425" i="1" spc="15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r  </a:t>
            </a:r>
            <a:r>
              <a:rPr sz="1425" spc="7" baseline="-26315" dirty="0">
                <a:solidFill>
                  <a:srgbClr val="231F20"/>
                </a:solidFill>
                <a:latin typeface="Times New Roman"/>
                <a:cs typeface="Times New Roman"/>
              </a:rPr>
              <a:t>/ </a:t>
            </a:r>
            <a:r>
              <a:rPr sz="1425" i="1" spc="22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r>
              <a:rPr sz="1425" spc="22" baseline="-26315" dirty="0">
                <a:solidFill>
                  <a:srgbClr val="231F20"/>
                </a:solidFill>
                <a:latin typeface="Times New Roman"/>
                <a:cs typeface="Times New Roman"/>
              </a:rPr>
              <a:t>)</a:t>
            </a:r>
            <a:r>
              <a:rPr sz="700" spc="15" dirty="0">
                <a:solidFill>
                  <a:srgbClr val="231F20"/>
                </a:solidFill>
                <a:latin typeface="Times New Roman"/>
                <a:cs typeface="Times New Roman"/>
              </a:rPr>
              <a:t>2 </a:t>
            </a:r>
            <a:r>
              <a:rPr sz="1425" spc="22" baseline="-29239" dirty="0">
                <a:solidFill>
                  <a:srgbClr val="231F20"/>
                </a:solidFill>
                <a:latin typeface="Symbol"/>
                <a:cs typeface="Symbol"/>
              </a:rPr>
              <a:t></a:t>
            </a:r>
            <a:r>
              <a:rPr sz="1425" spc="22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  </a:t>
            </a:r>
            <a:r>
              <a:rPr sz="1425" i="1" spc="37" baseline="-29239" dirty="0">
                <a:solidFill>
                  <a:srgbClr val="231F20"/>
                </a:solidFill>
                <a:latin typeface="Times New Roman"/>
                <a:cs typeface="Times New Roman"/>
              </a:rPr>
              <a:t>x</a:t>
            </a:r>
            <a:r>
              <a:rPr sz="700" spc="25" dirty="0">
                <a:solidFill>
                  <a:srgbClr val="231F20"/>
                </a:solidFill>
                <a:latin typeface="Times New Roman"/>
                <a:cs typeface="Times New Roman"/>
              </a:rPr>
              <a:t>2 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= </a:t>
            </a:r>
            <a:r>
              <a:rPr sz="1500" spc="-7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0.028 </a:t>
            </a:r>
            <a:r>
              <a:rPr sz="1500" baseline="2777" dirty="0">
                <a:solidFill>
                  <a:srgbClr val="231F20"/>
                </a:solidFill>
                <a:latin typeface="Symbol"/>
                <a:cs typeface="Symbol"/>
              </a:rPr>
              <a:t>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i="1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j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0.00101</a:t>
            </a:r>
            <a:r>
              <a:rPr sz="1500" spc="82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 </a:t>
            </a:r>
            <a:r>
              <a:rPr sz="1500" baseline="2777" dirty="0">
                <a:solidFill>
                  <a:srgbClr val="231F20"/>
                </a:solidFill>
                <a:latin typeface="Times New Roman"/>
                <a:cs typeface="Times New Roman"/>
              </a:rPr>
              <a:t>S</a:t>
            </a:r>
            <a:endParaRPr sz="1500" baseline="2777">
              <a:latin typeface="Times New Roman"/>
              <a:cs typeface="Times New Roman"/>
            </a:endParaRPr>
          </a:p>
        </p:txBody>
      </p:sp>
      <p:sp>
        <p:nvSpPr>
          <p:cNvPr id="109" name="object 109"/>
          <p:cNvSpPr/>
          <p:nvPr/>
        </p:nvSpPr>
        <p:spPr>
          <a:xfrm>
            <a:off x="7960648" y="5880608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4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8007283" y="5905323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8057805" y="5932099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79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8173191" y="6002514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70">
                <a:moveTo>
                  <a:pt x="0" y="0"/>
                </a:moveTo>
                <a:lnTo>
                  <a:pt x="0" y="178638"/>
                </a:lnTo>
                <a:lnTo>
                  <a:pt x="207543" y="89325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960648" y="407240"/>
            <a:ext cx="676963" cy="358783"/>
          </a:xfrm>
          <a:custGeom>
            <a:avLst/>
            <a:gdLst/>
            <a:ahLst/>
            <a:cxnLst/>
            <a:rect l="l" t="t" r="r" b="b"/>
            <a:pathLst>
              <a:path w="559434" h="559435">
                <a:moveTo>
                  <a:pt x="279409" y="0"/>
                </a:moveTo>
                <a:lnTo>
                  <a:pt x="234190" y="3668"/>
                </a:lnTo>
                <a:lnTo>
                  <a:pt x="191257" y="14283"/>
                </a:lnTo>
                <a:lnTo>
                  <a:pt x="151191" y="31264"/>
                </a:lnTo>
                <a:lnTo>
                  <a:pt x="114577" y="54028"/>
                </a:lnTo>
                <a:lnTo>
                  <a:pt x="81996" y="81991"/>
                </a:lnTo>
                <a:lnTo>
                  <a:pt x="54031" y="114571"/>
                </a:lnTo>
                <a:lnTo>
                  <a:pt x="31267" y="151186"/>
                </a:lnTo>
                <a:lnTo>
                  <a:pt x="14285" y="191252"/>
                </a:lnTo>
                <a:lnTo>
                  <a:pt x="3668" y="234187"/>
                </a:lnTo>
                <a:lnTo>
                  <a:pt x="0" y="279409"/>
                </a:lnTo>
                <a:lnTo>
                  <a:pt x="3668" y="324627"/>
                </a:lnTo>
                <a:lnTo>
                  <a:pt x="14285" y="367561"/>
                </a:lnTo>
                <a:lnTo>
                  <a:pt x="31267" y="407626"/>
                </a:lnTo>
                <a:lnTo>
                  <a:pt x="54031" y="444241"/>
                </a:lnTo>
                <a:lnTo>
                  <a:pt x="81996" y="476822"/>
                </a:lnTo>
                <a:lnTo>
                  <a:pt x="114577" y="504786"/>
                </a:lnTo>
                <a:lnTo>
                  <a:pt x="151191" y="527551"/>
                </a:lnTo>
                <a:lnTo>
                  <a:pt x="191257" y="544533"/>
                </a:lnTo>
                <a:lnTo>
                  <a:pt x="234190" y="555150"/>
                </a:lnTo>
                <a:lnTo>
                  <a:pt x="279409" y="558818"/>
                </a:lnTo>
                <a:lnTo>
                  <a:pt x="324630" y="555150"/>
                </a:lnTo>
                <a:lnTo>
                  <a:pt x="367566" y="544533"/>
                </a:lnTo>
                <a:lnTo>
                  <a:pt x="407632" y="527551"/>
                </a:lnTo>
                <a:lnTo>
                  <a:pt x="444247" y="504786"/>
                </a:lnTo>
                <a:lnTo>
                  <a:pt x="476827" y="476822"/>
                </a:lnTo>
                <a:lnTo>
                  <a:pt x="504790" y="444241"/>
                </a:lnTo>
                <a:lnTo>
                  <a:pt x="527553" y="407626"/>
                </a:lnTo>
                <a:lnTo>
                  <a:pt x="544534" y="367561"/>
                </a:lnTo>
                <a:lnTo>
                  <a:pt x="555150" y="324627"/>
                </a:lnTo>
                <a:lnTo>
                  <a:pt x="558818" y="279409"/>
                </a:lnTo>
                <a:lnTo>
                  <a:pt x="555150" y="234187"/>
                </a:lnTo>
                <a:lnTo>
                  <a:pt x="544534" y="191252"/>
                </a:lnTo>
                <a:lnTo>
                  <a:pt x="527553" y="151186"/>
                </a:lnTo>
                <a:lnTo>
                  <a:pt x="504790" y="114571"/>
                </a:lnTo>
                <a:lnTo>
                  <a:pt x="476827" y="81991"/>
                </a:lnTo>
                <a:lnTo>
                  <a:pt x="444247" y="54028"/>
                </a:lnTo>
                <a:lnTo>
                  <a:pt x="407632" y="31264"/>
                </a:lnTo>
                <a:lnTo>
                  <a:pt x="367566" y="14283"/>
                </a:lnTo>
                <a:lnTo>
                  <a:pt x="324630" y="3668"/>
                </a:lnTo>
                <a:lnTo>
                  <a:pt x="279409" y="0"/>
                </a:lnTo>
                <a:close/>
              </a:path>
            </a:pathLst>
          </a:custGeom>
          <a:solidFill>
            <a:srgbClr val="2E309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8007283" y="431956"/>
            <a:ext cx="583218" cy="309099"/>
          </a:xfrm>
          <a:custGeom>
            <a:avLst/>
            <a:gdLst/>
            <a:ahLst/>
            <a:cxnLst/>
            <a:rect l="l" t="t" r="r" b="b"/>
            <a:pathLst>
              <a:path w="481965" h="481965">
                <a:moveTo>
                  <a:pt x="240870" y="0"/>
                </a:moveTo>
                <a:lnTo>
                  <a:pt x="192433" y="4908"/>
                </a:lnTo>
                <a:lnTo>
                  <a:pt x="147269" y="18979"/>
                </a:lnTo>
                <a:lnTo>
                  <a:pt x="106360" y="41231"/>
                </a:lnTo>
                <a:lnTo>
                  <a:pt x="70688" y="70683"/>
                </a:lnTo>
                <a:lnTo>
                  <a:pt x="41234" y="106355"/>
                </a:lnTo>
                <a:lnTo>
                  <a:pt x="18981" y="147264"/>
                </a:lnTo>
                <a:lnTo>
                  <a:pt x="4908" y="192429"/>
                </a:lnTo>
                <a:lnTo>
                  <a:pt x="0" y="240870"/>
                </a:lnTo>
                <a:lnTo>
                  <a:pt x="4908" y="289307"/>
                </a:lnTo>
                <a:lnTo>
                  <a:pt x="18981" y="334470"/>
                </a:lnTo>
                <a:lnTo>
                  <a:pt x="41234" y="375379"/>
                </a:lnTo>
                <a:lnTo>
                  <a:pt x="70688" y="411051"/>
                </a:lnTo>
                <a:lnTo>
                  <a:pt x="106360" y="440505"/>
                </a:lnTo>
                <a:lnTo>
                  <a:pt x="147269" y="462759"/>
                </a:lnTo>
                <a:lnTo>
                  <a:pt x="192433" y="476831"/>
                </a:lnTo>
                <a:lnTo>
                  <a:pt x="240870" y="481740"/>
                </a:lnTo>
                <a:lnTo>
                  <a:pt x="289310" y="476831"/>
                </a:lnTo>
                <a:lnTo>
                  <a:pt x="334476" y="462759"/>
                </a:lnTo>
                <a:lnTo>
                  <a:pt x="375385" y="440505"/>
                </a:lnTo>
                <a:lnTo>
                  <a:pt x="411056" y="411051"/>
                </a:lnTo>
                <a:lnTo>
                  <a:pt x="440508" y="375379"/>
                </a:lnTo>
                <a:lnTo>
                  <a:pt x="462760" y="334470"/>
                </a:lnTo>
                <a:lnTo>
                  <a:pt x="476831" y="289307"/>
                </a:lnTo>
                <a:lnTo>
                  <a:pt x="481740" y="240870"/>
                </a:lnTo>
                <a:lnTo>
                  <a:pt x="476831" y="192429"/>
                </a:lnTo>
                <a:lnTo>
                  <a:pt x="462760" y="147264"/>
                </a:lnTo>
                <a:lnTo>
                  <a:pt x="440508" y="106355"/>
                </a:lnTo>
                <a:lnTo>
                  <a:pt x="411056" y="70683"/>
                </a:lnTo>
                <a:lnTo>
                  <a:pt x="375385" y="41231"/>
                </a:lnTo>
                <a:lnTo>
                  <a:pt x="334476" y="18979"/>
                </a:lnTo>
                <a:lnTo>
                  <a:pt x="289310" y="4908"/>
                </a:lnTo>
                <a:lnTo>
                  <a:pt x="24087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8057805" y="458732"/>
            <a:ext cx="482557" cy="255750"/>
          </a:xfrm>
          <a:custGeom>
            <a:avLst/>
            <a:gdLst/>
            <a:ahLst/>
            <a:cxnLst/>
            <a:rect l="l" t="t" r="r" b="b"/>
            <a:pathLst>
              <a:path w="398779" h="398780">
                <a:moveTo>
                  <a:pt x="199119" y="0"/>
                </a:moveTo>
                <a:lnTo>
                  <a:pt x="153558" y="5274"/>
                </a:lnTo>
                <a:lnTo>
                  <a:pt x="111684" y="20289"/>
                </a:lnTo>
                <a:lnTo>
                  <a:pt x="74708" y="43836"/>
                </a:lnTo>
                <a:lnTo>
                  <a:pt x="43840" y="74702"/>
                </a:lnTo>
                <a:lnTo>
                  <a:pt x="20291" y="111679"/>
                </a:lnTo>
                <a:lnTo>
                  <a:pt x="5274" y="153554"/>
                </a:lnTo>
                <a:lnTo>
                  <a:pt x="0" y="199119"/>
                </a:lnTo>
                <a:lnTo>
                  <a:pt x="5274" y="244679"/>
                </a:lnTo>
                <a:lnTo>
                  <a:pt x="20291" y="286553"/>
                </a:lnTo>
                <a:lnTo>
                  <a:pt x="43840" y="323530"/>
                </a:lnTo>
                <a:lnTo>
                  <a:pt x="74708" y="354398"/>
                </a:lnTo>
                <a:lnTo>
                  <a:pt x="111684" y="377946"/>
                </a:lnTo>
                <a:lnTo>
                  <a:pt x="153558" y="392963"/>
                </a:lnTo>
                <a:lnTo>
                  <a:pt x="199119" y="398238"/>
                </a:lnTo>
                <a:lnTo>
                  <a:pt x="244683" y="392963"/>
                </a:lnTo>
                <a:lnTo>
                  <a:pt x="286559" y="377946"/>
                </a:lnTo>
                <a:lnTo>
                  <a:pt x="323535" y="354398"/>
                </a:lnTo>
                <a:lnTo>
                  <a:pt x="354402" y="323530"/>
                </a:lnTo>
                <a:lnTo>
                  <a:pt x="377948" y="286553"/>
                </a:lnTo>
                <a:lnTo>
                  <a:pt x="392964" y="244679"/>
                </a:lnTo>
                <a:lnTo>
                  <a:pt x="398238" y="199119"/>
                </a:lnTo>
                <a:lnTo>
                  <a:pt x="392964" y="153554"/>
                </a:lnTo>
                <a:lnTo>
                  <a:pt x="377948" y="111679"/>
                </a:lnTo>
                <a:lnTo>
                  <a:pt x="354402" y="74702"/>
                </a:lnTo>
                <a:lnTo>
                  <a:pt x="323535" y="43836"/>
                </a:lnTo>
                <a:lnTo>
                  <a:pt x="286559" y="20289"/>
                </a:lnTo>
                <a:lnTo>
                  <a:pt x="244683" y="5274"/>
                </a:lnTo>
                <a:lnTo>
                  <a:pt x="199119" y="0"/>
                </a:lnTo>
                <a:close/>
              </a:path>
            </a:pathLst>
          </a:custGeom>
          <a:solidFill>
            <a:srgbClr val="ED1C2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8173191" y="529145"/>
            <a:ext cx="251268" cy="114843"/>
          </a:xfrm>
          <a:custGeom>
            <a:avLst/>
            <a:gdLst/>
            <a:ahLst/>
            <a:cxnLst/>
            <a:rect l="l" t="t" r="r" b="b"/>
            <a:pathLst>
              <a:path w="207645" h="179069">
                <a:moveTo>
                  <a:pt x="207543" y="0"/>
                </a:moveTo>
                <a:lnTo>
                  <a:pt x="0" y="89325"/>
                </a:lnTo>
                <a:lnTo>
                  <a:pt x="207543" y="178638"/>
                </a:lnTo>
                <a:lnTo>
                  <a:pt x="207543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0891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1199</Words>
  <Application>Microsoft Office PowerPoint</Application>
  <PresentationFormat>On-screen Show (4:3)</PresentationFormat>
  <Paragraphs>177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First Course of Special Machine 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1</cp:revision>
  <dcterms:created xsi:type="dcterms:W3CDTF">2018-12-18T06:56:52Z</dcterms:created>
  <dcterms:modified xsi:type="dcterms:W3CDTF">2018-12-18T06:58:43Z</dcterms:modified>
</cp:coreProperties>
</file>